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0849" cy="774802"/>
          </a:xfrm>
          <a:custGeom>
            <a:avLst/>
            <a:gdLst/>
            <a:ahLst/>
            <a:cxnLst/>
            <a:rect r="r" b="b" t="t" l="l"/>
            <a:pathLst>
              <a:path h="774802" w="670849">
                <a:moveTo>
                  <a:pt x="0" y="0"/>
                </a:moveTo>
                <a:lnTo>
                  <a:pt x="670849" y="0"/>
                </a:lnTo>
                <a:lnTo>
                  <a:pt x="670849" y="774802"/>
                </a:lnTo>
                <a:lnTo>
                  <a:pt x="0" y="774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033975"/>
            <a:ext cx="8342617" cy="2250594"/>
          </a:xfrm>
          <a:prstGeom prst="rect">
            <a:avLst/>
          </a:prstGeom>
        </p:spPr>
        <p:txBody>
          <a:bodyPr anchor="t" rtlCol="false" tIns="0" lIns="0" bIns="0" rIns="0">
            <a:spAutoFit/>
          </a:bodyPr>
          <a:lstStyle/>
          <a:p>
            <a:pPr algn="l">
              <a:lnSpc>
                <a:spcPts val="8515"/>
              </a:lnSpc>
            </a:pPr>
            <a:r>
              <a:rPr lang="en-US" sz="7741">
                <a:solidFill>
                  <a:srgbClr val="003C4D"/>
                </a:solidFill>
                <a:latin typeface="Poppins Bold"/>
              </a:rPr>
              <a:t>Aprendizaje NO</a:t>
            </a:r>
          </a:p>
          <a:p>
            <a:pPr algn="l">
              <a:lnSpc>
                <a:spcPts val="8515"/>
              </a:lnSpc>
            </a:pPr>
            <a:r>
              <a:rPr lang="en-US" sz="7741">
                <a:solidFill>
                  <a:srgbClr val="003C4D"/>
                </a:solidFill>
                <a:latin typeface="Poppins Bold"/>
              </a:rPr>
              <a:t>Supervisado</a:t>
            </a:r>
          </a:p>
        </p:txBody>
      </p:sp>
      <p:sp>
        <p:nvSpPr>
          <p:cNvPr name="TextBox 4" id="4"/>
          <p:cNvSpPr txBox="true"/>
          <p:nvPr/>
        </p:nvSpPr>
        <p:spPr>
          <a:xfrm rot="0">
            <a:off x="1028700" y="5398869"/>
            <a:ext cx="7232661" cy="1863725"/>
          </a:xfrm>
          <a:prstGeom prst="rect">
            <a:avLst/>
          </a:prstGeom>
        </p:spPr>
        <p:txBody>
          <a:bodyPr anchor="t" rtlCol="false" tIns="0" lIns="0" bIns="0" rIns="0">
            <a:spAutoFit/>
          </a:bodyPr>
          <a:lstStyle/>
          <a:p>
            <a:pPr algn="l">
              <a:lnSpc>
                <a:spcPts val="4899"/>
              </a:lnSpc>
            </a:pPr>
            <a:r>
              <a:rPr lang="en-US" sz="3499" spc="174">
                <a:solidFill>
                  <a:srgbClr val="003C4D"/>
                </a:solidFill>
                <a:latin typeface="Poppins"/>
              </a:rPr>
              <a:t>CASO DE ESTUDIO 2</a:t>
            </a:r>
          </a:p>
          <a:p>
            <a:pPr algn="l">
              <a:lnSpc>
                <a:spcPts val="4899"/>
              </a:lnSpc>
            </a:pPr>
            <a:r>
              <a:rPr lang="en-US" sz="3499" spc="174">
                <a:solidFill>
                  <a:srgbClr val="003C4D"/>
                </a:solidFill>
                <a:latin typeface="Poppins"/>
              </a:rPr>
              <a:t>Absentismo laboral </a:t>
            </a:r>
          </a:p>
          <a:p>
            <a:pPr algn="l">
              <a:lnSpc>
                <a:spcPts val="4899"/>
              </a:lnSpc>
              <a:spcBef>
                <a:spcPct val="0"/>
              </a:spcBef>
            </a:pPr>
            <a:r>
              <a:rPr lang="en-US" sz="3499" spc="174">
                <a:solidFill>
                  <a:srgbClr val="003C4D"/>
                </a:solidFill>
                <a:latin typeface="Poppins"/>
              </a:rPr>
              <a:t>Empresa Mensajería Brasil</a:t>
            </a:r>
          </a:p>
        </p:txBody>
      </p:sp>
      <p:grpSp>
        <p:nvGrpSpPr>
          <p:cNvPr name="Group 5" id="5"/>
          <p:cNvGrpSpPr/>
          <p:nvPr/>
        </p:nvGrpSpPr>
        <p:grpSpPr>
          <a:xfrm rot="0">
            <a:off x="7969048" y="-160291"/>
            <a:ext cx="18062393" cy="10605599"/>
            <a:chOff x="0" y="0"/>
            <a:chExt cx="2254095" cy="1323525"/>
          </a:xfrm>
        </p:grpSpPr>
        <p:sp>
          <p:nvSpPr>
            <p:cNvPr name="Freeform 6" id="6"/>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03C4D"/>
            </a:solidFill>
          </p:spPr>
        </p:sp>
        <p:sp>
          <p:nvSpPr>
            <p:cNvPr name="TextBox 7" id="7"/>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796336" y="-160291"/>
            <a:ext cx="18062393" cy="10605599"/>
            <a:chOff x="0" y="0"/>
            <a:chExt cx="2254095" cy="1323525"/>
          </a:xfrm>
        </p:grpSpPr>
        <p:sp>
          <p:nvSpPr>
            <p:cNvPr name="Freeform 9" id="9"/>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FFFFFF"/>
            </a:solidFill>
          </p:spPr>
        </p:sp>
        <p:sp>
          <p:nvSpPr>
            <p:cNvPr name="TextBox 10" id="10"/>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6971670" y="8857793"/>
            <a:ext cx="3641647" cy="2138247"/>
            <a:chOff x="0" y="0"/>
            <a:chExt cx="2254095" cy="1323525"/>
          </a:xfrm>
        </p:grpSpPr>
        <p:sp>
          <p:nvSpPr>
            <p:cNvPr name="Freeform 12" id="12"/>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13" id="13"/>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5150846" y="9917391"/>
            <a:ext cx="3641647" cy="2138247"/>
            <a:chOff x="0" y="0"/>
            <a:chExt cx="2254095" cy="1323525"/>
          </a:xfrm>
        </p:grpSpPr>
        <p:sp>
          <p:nvSpPr>
            <p:cNvPr name="Freeform 15" id="15"/>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16" id="16"/>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10800000">
            <a:off x="7934227" y="-1750207"/>
            <a:ext cx="3641647" cy="2138247"/>
            <a:chOff x="0" y="0"/>
            <a:chExt cx="2254095" cy="1323525"/>
          </a:xfrm>
        </p:grpSpPr>
        <p:sp>
          <p:nvSpPr>
            <p:cNvPr name="Freeform 18" id="18"/>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19" id="19"/>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3412469" y="8807438"/>
            <a:ext cx="3641647" cy="2138247"/>
            <a:chOff x="0" y="0"/>
            <a:chExt cx="2254095" cy="1323525"/>
          </a:xfrm>
        </p:grpSpPr>
        <p:sp>
          <p:nvSpPr>
            <p:cNvPr name="Freeform 21" id="21"/>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22" id="22"/>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a:grpSpLocks noChangeAspect="true"/>
          </p:cNvGrpSpPr>
          <p:nvPr/>
        </p:nvGrpSpPr>
        <p:grpSpPr>
          <a:xfrm rot="0">
            <a:off x="9789872" y="608317"/>
            <a:ext cx="9031197" cy="9047966"/>
            <a:chOff x="0" y="0"/>
            <a:chExt cx="4555071" cy="4563529"/>
          </a:xfrm>
        </p:grpSpPr>
        <p:sp>
          <p:nvSpPr>
            <p:cNvPr name="Freeform 24" id="24"/>
            <p:cNvSpPr/>
            <p:nvPr/>
          </p:nvSpPr>
          <p:spPr>
            <a:xfrm flipH="false" flipV="false" rot="0">
              <a:off x="0" y="0"/>
              <a:ext cx="4555109" cy="4563491"/>
            </a:xfrm>
            <a:custGeom>
              <a:avLst/>
              <a:gdLst/>
              <a:ahLst/>
              <a:cxnLst/>
              <a:rect r="r" b="b" t="t" l="l"/>
              <a:pathLst>
                <a:path h="4563491" w="4555109">
                  <a:moveTo>
                    <a:pt x="3860800" y="0"/>
                  </a:moveTo>
                  <a:lnTo>
                    <a:pt x="0" y="2286000"/>
                  </a:lnTo>
                  <a:lnTo>
                    <a:pt x="3860800" y="4563491"/>
                  </a:lnTo>
                  <a:lnTo>
                    <a:pt x="4555109" y="4157091"/>
                  </a:lnTo>
                  <a:lnTo>
                    <a:pt x="4555109" y="406400"/>
                  </a:lnTo>
                  <a:lnTo>
                    <a:pt x="3860800" y="0"/>
                  </a:lnTo>
                  <a:close/>
                </a:path>
              </a:pathLst>
            </a:custGeom>
            <a:blipFill>
              <a:blip r:embed="rId4"/>
              <a:stretch>
                <a:fillRect l="-25610" t="0" r="-25610" b="0"/>
              </a:stretch>
            </a:blipFill>
          </p:spPr>
        </p:sp>
      </p:grpSp>
      <p:grpSp>
        <p:nvGrpSpPr>
          <p:cNvPr name="Group 25" id="25"/>
          <p:cNvGrpSpPr/>
          <p:nvPr/>
        </p:nvGrpSpPr>
        <p:grpSpPr>
          <a:xfrm rot="-10800000">
            <a:off x="9736000" y="-681083"/>
            <a:ext cx="3641647" cy="2138247"/>
            <a:chOff x="0" y="0"/>
            <a:chExt cx="2254095" cy="1323525"/>
          </a:xfrm>
        </p:grpSpPr>
        <p:sp>
          <p:nvSpPr>
            <p:cNvPr name="Freeform 26" id="26"/>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27" id="27"/>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11610695" y="7738315"/>
            <a:ext cx="3641647" cy="2138247"/>
            <a:chOff x="0" y="0"/>
            <a:chExt cx="2254095" cy="1323525"/>
          </a:xfrm>
        </p:grpSpPr>
        <p:sp>
          <p:nvSpPr>
            <p:cNvPr name="Freeform 29" id="29"/>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30" id="30"/>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10800000">
            <a:off x="11537774" y="388040"/>
            <a:ext cx="3641647" cy="2138247"/>
            <a:chOff x="0" y="0"/>
            <a:chExt cx="2254095" cy="1323525"/>
          </a:xfrm>
        </p:grpSpPr>
        <p:sp>
          <p:nvSpPr>
            <p:cNvPr name="Freeform 32" id="32"/>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33" id="33"/>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34" id="34"/>
          <p:cNvGrpSpPr/>
          <p:nvPr/>
        </p:nvGrpSpPr>
        <p:grpSpPr>
          <a:xfrm rot="0">
            <a:off x="9824911" y="8807438"/>
            <a:ext cx="3641647" cy="2138247"/>
            <a:chOff x="0" y="0"/>
            <a:chExt cx="2254095" cy="1323525"/>
          </a:xfrm>
        </p:grpSpPr>
        <p:sp>
          <p:nvSpPr>
            <p:cNvPr name="Freeform 35" id="35"/>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36" id="36"/>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10800000">
            <a:off x="13330023" y="-681083"/>
            <a:ext cx="3641647" cy="2138247"/>
            <a:chOff x="0" y="0"/>
            <a:chExt cx="2254095" cy="1323525"/>
          </a:xfrm>
        </p:grpSpPr>
        <p:sp>
          <p:nvSpPr>
            <p:cNvPr name="Freeform 38" id="38"/>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39" id="39"/>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8032663" y="9876561"/>
            <a:ext cx="3641647" cy="2138247"/>
            <a:chOff x="0" y="0"/>
            <a:chExt cx="2254095" cy="1323525"/>
          </a:xfrm>
        </p:grpSpPr>
        <p:sp>
          <p:nvSpPr>
            <p:cNvPr name="Freeform 41" id="41"/>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42" id="42"/>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43" id="43"/>
          <p:cNvGrpSpPr/>
          <p:nvPr/>
        </p:nvGrpSpPr>
        <p:grpSpPr>
          <a:xfrm rot="-10800000">
            <a:off x="15093696" y="-1702582"/>
            <a:ext cx="3641647" cy="2138247"/>
            <a:chOff x="0" y="0"/>
            <a:chExt cx="2254095" cy="1323525"/>
          </a:xfrm>
        </p:grpSpPr>
        <p:sp>
          <p:nvSpPr>
            <p:cNvPr name="Freeform 44" id="44"/>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45" id="45"/>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46" id="46"/>
          <p:cNvGrpSpPr/>
          <p:nvPr/>
        </p:nvGrpSpPr>
        <p:grpSpPr>
          <a:xfrm rot="0">
            <a:off x="16895470" y="-642983"/>
            <a:ext cx="3641647" cy="2138247"/>
            <a:chOff x="0" y="0"/>
            <a:chExt cx="2254095" cy="1323525"/>
          </a:xfrm>
        </p:grpSpPr>
        <p:sp>
          <p:nvSpPr>
            <p:cNvPr name="Freeform 47" id="47"/>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48" id="48"/>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sp>
        <p:nvSpPr>
          <p:cNvPr name="Freeform 49" id="49"/>
          <p:cNvSpPr/>
          <p:nvPr/>
        </p:nvSpPr>
        <p:spPr>
          <a:xfrm flipH="false" flipV="false" rot="8974405">
            <a:off x="7447257" y="3258910"/>
            <a:ext cx="5689653" cy="478258"/>
          </a:xfrm>
          <a:custGeom>
            <a:avLst/>
            <a:gdLst/>
            <a:ahLst/>
            <a:cxnLst/>
            <a:rect r="r" b="b" t="t" l="l"/>
            <a:pathLst>
              <a:path h="478258" w="5689653">
                <a:moveTo>
                  <a:pt x="0" y="0"/>
                </a:moveTo>
                <a:lnTo>
                  <a:pt x="5689653" y="0"/>
                </a:lnTo>
                <a:lnTo>
                  <a:pt x="5689653" y="478258"/>
                </a:lnTo>
                <a:lnTo>
                  <a:pt x="0" y="478258"/>
                </a:lnTo>
                <a:lnTo>
                  <a:pt x="0" y="0"/>
                </a:lnTo>
                <a:close/>
              </a:path>
            </a:pathLst>
          </a:custGeom>
          <a:blipFill>
            <a:blip r:embed="rId5"/>
            <a:stretch>
              <a:fillRect l="0" t="-15992" r="0" b="0"/>
            </a:stretch>
          </a:blipFill>
        </p:spPr>
      </p:sp>
      <p:sp>
        <p:nvSpPr>
          <p:cNvPr name="Freeform 50" id="50"/>
          <p:cNvSpPr/>
          <p:nvPr/>
        </p:nvSpPr>
        <p:spPr>
          <a:xfrm flipH="false" flipV="false" rot="1830985">
            <a:off x="7473892" y="6543739"/>
            <a:ext cx="5689653" cy="478258"/>
          </a:xfrm>
          <a:custGeom>
            <a:avLst/>
            <a:gdLst/>
            <a:ahLst/>
            <a:cxnLst/>
            <a:rect r="r" b="b" t="t" l="l"/>
            <a:pathLst>
              <a:path h="478258" w="5689653">
                <a:moveTo>
                  <a:pt x="0" y="0"/>
                </a:moveTo>
                <a:lnTo>
                  <a:pt x="5689654" y="0"/>
                </a:lnTo>
                <a:lnTo>
                  <a:pt x="5689654" y="478257"/>
                </a:lnTo>
                <a:lnTo>
                  <a:pt x="0" y="478257"/>
                </a:lnTo>
                <a:lnTo>
                  <a:pt x="0" y="0"/>
                </a:lnTo>
                <a:close/>
              </a:path>
            </a:pathLst>
          </a:custGeom>
          <a:blipFill>
            <a:blip r:embed="rId5"/>
            <a:stretch>
              <a:fillRect l="0" t="-15992" r="0" b="0"/>
            </a:stretch>
          </a:blipFill>
        </p:spPr>
      </p:sp>
      <p:sp>
        <p:nvSpPr>
          <p:cNvPr name="TextBox 51" id="51"/>
          <p:cNvSpPr txBox="true"/>
          <p:nvPr/>
        </p:nvSpPr>
        <p:spPr>
          <a:xfrm rot="0">
            <a:off x="1969244" y="1101776"/>
            <a:ext cx="8121477" cy="542925"/>
          </a:xfrm>
          <a:prstGeom prst="rect">
            <a:avLst/>
          </a:prstGeom>
        </p:spPr>
        <p:txBody>
          <a:bodyPr anchor="t" rtlCol="false" tIns="0" lIns="0" bIns="0" rIns="0">
            <a:spAutoFit/>
          </a:bodyPr>
          <a:lstStyle/>
          <a:p>
            <a:pPr algn="l">
              <a:lnSpc>
                <a:spcPts val="4200"/>
              </a:lnSpc>
              <a:spcBef>
                <a:spcPct val="0"/>
              </a:spcBef>
            </a:pPr>
            <a:r>
              <a:rPr lang="en-US" sz="3000">
                <a:solidFill>
                  <a:srgbClr val="003C4D"/>
                </a:solidFill>
                <a:latin typeface="Poppins Semi-Bold"/>
              </a:rPr>
              <a:t>Analítica para la toma de decisiones</a:t>
            </a:r>
          </a:p>
        </p:txBody>
      </p:sp>
      <p:sp>
        <p:nvSpPr>
          <p:cNvPr name="TextBox 52" id="52"/>
          <p:cNvSpPr txBox="true"/>
          <p:nvPr/>
        </p:nvSpPr>
        <p:spPr>
          <a:xfrm rot="0">
            <a:off x="1028700" y="8454872"/>
            <a:ext cx="4626438" cy="1200150"/>
          </a:xfrm>
          <a:prstGeom prst="rect">
            <a:avLst/>
          </a:prstGeom>
        </p:spPr>
        <p:txBody>
          <a:bodyPr anchor="t" rtlCol="false" tIns="0" lIns="0" bIns="0" rIns="0">
            <a:spAutoFit/>
          </a:bodyPr>
          <a:lstStyle/>
          <a:p>
            <a:pPr algn="just">
              <a:lnSpc>
                <a:spcPts val="2369"/>
              </a:lnSpc>
            </a:pPr>
            <a:r>
              <a:rPr lang="en-US" sz="1974">
                <a:solidFill>
                  <a:srgbClr val="003C4D"/>
                </a:solidFill>
                <a:latin typeface="Poppins"/>
              </a:rPr>
              <a:t>Juan Felipe Osorio</a:t>
            </a:r>
          </a:p>
          <a:p>
            <a:pPr algn="just">
              <a:lnSpc>
                <a:spcPts val="2369"/>
              </a:lnSpc>
            </a:pPr>
            <a:r>
              <a:rPr lang="en-US" sz="1974">
                <a:solidFill>
                  <a:srgbClr val="003C4D"/>
                </a:solidFill>
                <a:latin typeface="Poppins"/>
              </a:rPr>
              <a:t>Juan José Toro</a:t>
            </a:r>
          </a:p>
          <a:p>
            <a:pPr algn="just">
              <a:lnSpc>
                <a:spcPts val="2369"/>
              </a:lnSpc>
            </a:pPr>
            <a:r>
              <a:rPr lang="en-US" sz="1974">
                <a:solidFill>
                  <a:srgbClr val="003C4D"/>
                </a:solidFill>
                <a:latin typeface="Poppins"/>
              </a:rPr>
              <a:t>Yackeline Quintero</a:t>
            </a:r>
          </a:p>
          <a:p>
            <a:pPr algn="just">
              <a:lnSpc>
                <a:spcPts val="2369"/>
              </a:lnSpc>
            </a:pPr>
            <a:r>
              <a:rPr lang="en-US" sz="1974">
                <a:solidFill>
                  <a:srgbClr val="003C4D"/>
                </a:solidFill>
                <a:latin typeface="Poppins"/>
              </a:rPr>
              <a:t>Aura María Molina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98322" y="3232041"/>
            <a:ext cx="12242118" cy="1562534"/>
          </a:xfrm>
          <a:custGeom>
            <a:avLst/>
            <a:gdLst/>
            <a:ahLst/>
            <a:cxnLst/>
            <a:rect r="r" b="b" t="t" l="l"/>
            <a:pathLst>
              <a:path h="1562534" w="12242118">
                <a:moveTo>
                  <a:pt x="0" y="0"/>
                </a:moveTo>
                <a:lnTo>
                  <a:pt x="12242118" y="0"/>
                </a:lnTo>
                <a:lnTo>
                  <a:pt x="12242118" y="1562535"/>
                </a:lnTo>
                <a:lnTo>
                  <a:pt x="0" y="1562535"/>
                </a:lnTo>
                <a:lnTo>
                  <a:pt x="0" y="0"/>
                </a:lnTo>
                <a:close/>
              </a:path>
            </a:pathLst>
          </a:custGeom>
          <a:blipFill>
            <a:blip r:embed="rId2"/>
            <a:stretch>
              <a:fillRect l="0" t="0" r="0" b="0"/>
            </a:stretch>
          </a:blipFill>
        </p:spPr>
      </p:sp>
      <p:sp>
        <p:nvSpPr>
          <p:cNvPr name="TextBox 3" id="3"/>
          <p:cNvSpPr txBox="true"/>
          <p:nvPr/>
        </p:nvSpPr>
        <p:spPr>
          <a:xfrm rot="0">
            <a:off x="10139506" y="885825"/>
            <a:ext cx="7119794" cy="901700"/>
          </a:xfrm>
          <a:prstGeom prst="rect">
            <a:avLst/>
          </a:prstGeom>
        </p:spPr>
        <p:txBody>
          <a:bodyPr anchor="t" rtlCol="false" tIns="0" lIns="0" bIns="0" rIns="0">
            <a:spAutoFit/>
          </a:bodyPr>
          <a:lstStyle/>
          <a:p>
            <a:pPr algn="r">
              <a:lnSpc>
                <a:spcPts val="7000"/>
              </a:lnSpc>
              <a:spcBef>
                <a:spcPct val="0"/>
              </a:spcBef>
            </a:pPr>
            <a:r>
              <a:rPr lang="en-US" sz="5000">
                <a:solidFill>
                  <a:srgbClr val="003C4D"/>
                </a:solidFill>
                <a:latin typeface="Poppins Bold"/>
              </a:rPr>
              <a:t>Modelos</a:t>
            </a:r>
          </a:p>
        </p:txBody>
      </p:sp>
      <p:sp>
        <p:nvSpPr>
          <p:cNvPr name="TextBox 4" id="4"/>
          <p:cNvSpPr txBox="true"/>
          <p:nvPr/>
        </p:nvSpPr>
        <p:spPr>
          <a:xfrm rot="0">
            <a:off x="1522284" y="2397217"/>
            <a:ext cx="7197097" cy="726434"/>
          </a:xfrm>
          <a:prstGeom prst="rect">
            <a:avLst/>
          </a:prstGeom>
        </p:spPr>
        <p:txBody>
          <a:bodyPr anchor="t" rtlCol="false" tIns="0" lIns="0" bIns="0" rIns="0">
            <a:spAutoFit/>
          </a:bodyPr>
          <a:lstStyle/>
          <a:p>
            <a:pPr algn="l">
              <a:lnSpc>
                <a:spcPts val="5635"/>
              </a:lnSpc>
              <a:spcBef>
                <a:spcPct val="0"/>
              </a:spcBef>
            </a:pPr>
            <a:r>
              <a:rPr lang="en-US" sz="4025">
                <a:solidFill>
                  <a:srgbClr val="075870"/>
                </a:solidFill>
                <a:latin typeface="Poppins Bold"/>
              </a:rPr>
              <a:t>Métricas de desempeño</a:t>
            </a:r>
          </a:p>
        </p:txBody>
      </p:sp>
      <p:sp>
        <p:nvSpPr>
          <p:cNvPr name="TextBox 5" id="5"/>
          <p:cNvSpPr txBox="true"/>
          <p:nvPr/>
        </p:nvSpPr>
        <p:spPr>
          <a:xfrm rot="0">
            <a:off x="1617314" y="990600"/>
            <a:ext cx="8928259"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Canva Sans"/>
              </a:rPr>
              <a:t>Miremos la selección de k de manera automática para ambas listas</a:t>
            </a:r>
          </a:p>
        </p:txBody>
      </p:sp>
      <p:sp>
        <p:nvSpPr>
          <p:cNvPr name="TextBox 6" id="6"/>
          <p:cNvSpPr txBox="true"/>
          <p:nvPr/>
        </p:nvSpPr>
        <p:spPr>
          <a:xfrm rot="0">
            <a:off x="2359952" y="1562337"/>
            <a:ext cx="8787678" cy="701530"/>
          </a:xfrm>
          <a:prstGeom prst="rect">
            <a:avLst/>
          </a:prstGeom>
        </p:spPr>
        <p:txBody>
          <a:bodyPr anchor="t" rtlCol="false" tIns="0" lIns="0" bIns="0" rIns="0">
            <a:spAutoFit/>
          </a:bodyPr>
          <a:lstStyle/>
          <a:p>
            <a:pPr algn="l">
              <a:lnSpc>
                <a:spcPts val="2807"/>
              </a:lnSpc>
              <a:spcBef>
                <a:spcPct val="0"/>
              </a:spcBef>
            </a:pPr>
            <a:r>
              <a:rPr lang="en-US" sz="2005">
                <a:solidFill>
                  <a:srgbClr val="000000"/>
                </a:solidFill>
                <a:latin typeface="Canva Sans"/>
              </a:rPr>
              <a:t>El valor óptimo de k para lista (sin tratamiento de categóricas) es: 5</a:t>
            </a:r>
          </a:p>
          <a:p>
            <a:pPr algn="l">
              <a:lnSpc>
                <a:spcPts val="2807"/>
              </a:lnSpc>
              <a:spcBef>
                <a:spcPct val="0"/>
              </a:spcBef>
            </a:pPr>
            <a:r>
              <a:rPr lang="en-US" sz="2005">
                <a:solidFill>
                  <a:srgbClr val="000000"/>
                </a:solidFill>
                <a:latin typeface="Canva Sans"/>
              </a:rPr>
              <a:t>El valor óptimo de k para lista2 (con tratamiento de categóricas) es: 3</a:t>
            </a:r>
          </a:p>
        </p:txBody>
      </p:sp>
      <p:sp>
        <p:nvSpPr>
          <p:cNvPr name="Freeform 7" id="7"/>
          <p:cNvSpPr/>
          <p:nvPr/>
        </p:nvSpPr>
        <p:spPr>
          <a:xfrm flipH="false" flipV="false" rot="0">
            <a:off x="3508377" y="4899351"/>
            <a:ext cx="11113974" cy="4695642"/>
          </a:xfrm>
          <a:custGeom>
            <a:avLst/>
            <a:gdLst/>
            <a:ahLst/>
            <a:cxnLst/>
            <a:rect r="r" b="b" t="t" l="l"/>
            <a:pathLst>
              <a:path h="4695642" w="11113974">
                <a:moveTo>
                  <a:pt x="0" y="0"/>
                </a:moveTo>
                <a:lnTo>
                  <a:pt x="11113974" y="0"/>
                </a:lnTo>
                <a:lnTo>
                  <a:pt x="11113974" y="4695642"/>
                </a:lnTo>
                <a:lnTo>
                  <a:pt x="0" y="4695642"/>
                </a:lnTo>
                <a:lnTo>
                  <a:pt x="0" y="0"/>
                </a:lnTo>
                <a:close/>
              </a:path>
            </a:pathLst>
          </a:custGeom>
          <a:blipFill>
            <a:blip r:embed="rId3"/>
            <a:stretch>
              <a:fillRect l="0" t="-2134" r="-4465" b="-2134"/>
            </a:stretch>
          </a:blipFill>
        </p:spPr>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139506" y="885825"/>
            <a:ext cx="7119794" cy="901700"/>
          </a:xfrm>
          <a:prstGeom prst="rect">
            <a:avLst/>
          </a:prstGeom>
        </p:spPr>
        <p:txBody>
          <a:bodyPr anchor="t" rtlCol="false" tIns="0" lIns="0" bIns="0" rIns="0">
            <a:spAutoFit/>
          </a:bodyPr>
          <a:lstStyle/>
          <a:p>
            <a:pPr algn="r">
              <a:lnSpc>
                <a:spcPts val="7000"/>
              </a:lnSpc>
              <a:spcBef>
                <a:spcPct val="0"/>
              </a:spcBef>
            </a:pPr>
            <a:r>
              <a:rPr lang="en-US" sz="5000">
                <a:solidFill>
                  <a:srgbClr val="003C4D"/>
                </a:solidFill>
                <a:latin typeface="Poppins Bold"/>
              </a:rPr>
              <a:t>Modelos</a:t>
            </a:r>
          </a:p>
        </p:txBody>
      </p:sp>
      <p:sp>
        <p:nvSpPr>
          <p:cNvPr name="TextBox 3" id="3"/>
          <p:cNvSpPr txBox="true"/>
          <p:nvPr/>
        </p:nvSpPr>
        <p:spPr>
          <a:xfrm rot="0">
            <a:off x="1028700" y="914400"/>
            <a:ext cx="7197097" cy="726434"/>
          </a:xfrm>
          <a:prstGeom prst="rect">
            <a:avLst/>
          </a:prstGeom>
        </p:spPr>
        <p:txBody>
          <a:bodyPr anchor="t" rtlCol="false" tIns="0" lIns="0" bIns="0" rIns="0">
            <a:spAutoFit/>
          </a:bodyPr>
          <a:lstStyle/>
          <a:p>
            <a:pPr algn="l">
              <a:lnSpc>
                <a:spcPts val="5635"/>
              </a:lnSpc>
              <a:spcBef>
                <a:spcPct val="0"/>
              </a:spcBef>
            </a:pPr>
            <a:r>
              <a:rPr lang="en-US" sz="4025">
                <a:solidFill>
                  <a:srgbClr val="075870"/>
                </a:solidFill>
                <a:latin typeface="Poppins Bold"/>
              </a:rPr>
              <a:t>Métricas de desempeño</a:t>
            </a:r>
          </a:p>
        </p:txBody>
      </p:sp>
      <p:sp>
        <p:nvSpPr>
          <p:cNvPr name="TextBox 4" id="4"/>
          <p:cNvSpPr txBox="true"/>
          <p:nvPr/>
        </p:nvSpPr>
        <p:spPr>
          <a:xfrm rot="0">
            <a:off x="1617314" y="6452419"/>
            <a:ext cx="15053373" cy="1099185"/>
          </a:xfrm>
          <a:prstGeom prst="rect">
            <a:avLst/>
          </a:prstGeom>
        </p:spPr>
        <p:txBody>
          <a:bodyPr anchor="t" rtlCol="false" tIns="0" lIns="0" bIns="0" rIns="0">
            <a:spAutoFit/>
          </a:bodyPr>
          <a:lstStyle/>
          <a:p>
            <a:pPr algn="just">
              <a:lnSpc>
                <a:spcPts val="2939"/>
              </a:lnSpc>
              <a:spcBef>
                <a:spcPct val="0"/>
              </a:spcBef>
            </a:pPr>
            <a:r>
              <a:rPr lang="en-US" sz="2099">
                <a:solidFill>
                  <a:srgbClr val="000000"/>
                </a:solidFill>
                <a:latin typeface="Canva Sans"/>
              </a:rPr>
              <a:t>El primer modelo tiene un Calinski-Harabasz Score más alto (973.553) en comparación con el segundo modelo (615.058). Un mayor Calinski-Harabasz Score indica una mejor separación entre los clusters y una mejor cohesión dentro de los clusters.</a:t>
            </a:r>
          </a:p>
        </p:txBody>
      </p:sp>
      <p:sp>
        <p:nvSpPr>
          <p:cNvPr name="TextBox 5" id="5"/>
          <p:cNvSpPr txBox="true"/>
          <p:nvPr/>
        </p:nvSpPr>
        <p:spPr>
          <a:xfrm rot="0">
            <a:off x="1617314" y="2264660"/>
            <a:ext cx="15053373" cy="193484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Canva Sans"/>
              </a:rPr>
              <a:t>El segundo modelo con tratamiento de variables categóricas muestra una inercia más baja, lo que sugiere una mayor cohesión dentro de los clusters.</a:t>
            </a:r>
          </a:p>
          <a:p>
            <a:pPr algn="just">
              <a:lnSpc>
                <a:spcPts val="3079"/>
              </a:lnSpc>
              <a:spcBef>
                <a:spcPct val="0"/>
              </a:spcBef>
            </a:pPr>
            <a:r>
              <a:rPr lang="en-US" sz="2199">
                <a:solidFill>
                  <a:srgbClr val="000000"/>
                </a:solidFill>
                <a:latin typeface="Canva Sans"/>
              </a:rPr>
              <a:t>Sin embargo, el primer modelo tiene un mejor desempeño en términos de Silhouette Score y Calinski-Harabasz Score, lo que indica una mejor separación y estructura de los clusters.</a:t>
            </a:r>
          </a:p>
          <a:p>
            <a:pPr algn="just">
              <a:lnSpc>
                <a:spcPts val="3079"/>
              </a:lnSpc>
              <a:spcBef>
                <a:spcPct val="0"/>
              </a:spcBef>
            </a:pPr>
          </a:p>
        </p:txBody>
      </p:sp>
      <p:sp>
        <p:nvSpPr>
          <p:cNvPr name="TextBox 6" id="6"/>
          <p:cNvSpPr txBox="true"/>
          <p:nvPr/>
        </p:nvSpPr>
        <p:spPr>
          <a:xfrm rot="0">
            <a:off x="1617314" y="4406081"/>
            <a:ext cx="15053373" cy="1427213"/>
          </a:xfrm>
          <a:prstGeom prst="rect">
            <a:avLst/>
          </a:prstGeom>
        </p:spPr>
        <p:txBody>
          <a:bodyPr anchor="t" rtlCol="false" tIns="0" lIns="0" bIns="0" rIns="0">
            <a:spAutoFit/>
          </a:bodyPr>
          <a:lstStyle/>
          <a:p>
            <a:pPr algn="just">
              <a:lnSpc>
                <a:spcPts val="2855"/>
              </a:lnSpc>
              <a:spcBef>
                <a:spcPct val="0"/>
              </a:spcBef>
            </a:pPr>
            <a:r>
              <a:rPr lang="en-US" sz="2039">
                <a:solidFill>
                  <a:srgbClr val="000000"/>
                </a:solidFill>
                <a:latin typeface="Canva Sans"/>
              </a:rPr>
              <a:t>El primer modelo con PCA reducido presenta una inercia mucho mejor en comparacion con el modelo de K-Means. Aumentando tambien en los resultados de silueta y Calinski. Y en comparacion con el modelo reducido con tratamiento de la variable categorica, a pesar de tener una inercia mayor, en las otras dos metricas es superior (aunque en silueta no es mucha la diferencia).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6277" y="2145418"/>
            <a:ext cx="6724530" cy="5996164"/>
          </a:xfrm>
          <a:custGeom>
            <a:avLst/>
            <a:gdLst/>
            <a:ahLst/>
            <a:cxnLst/>
            <a:rect r="r" b="b" t="t" l="l"/>
            <a:pathLst>
              <a:path h="5996164" w="6724530">
                <a:moveTo>
                  <a:pt x="0" y="0"/>
                </a:moveTo>
                <a:lnTo>
                  <a:pt x="6724530" y="0"/>
                </a:lnTo>
                <a:lnTo>
                  <a:pt x="6724530" y="5996164"/>
                </a:lnTo>
                <a:lnTo>
                  <a:pt x="0" y="5996164"/>
                </a:lnTo>
                <a:lnTo>
                  <a:pt x="0" y="0"/>
                </a:lnTo>
                <a:close/>
              </a:path>
            </a:pathLst>
          </a:custGeom>
          <a:blipFill>
            <a:blip r:embed="rId2"/>
            <a:stretch>
              <a:fillRect l="0" t="-3639" r="0" b="-3639"/>
            </a:stretch>
          </a:blipFill>
        </p:spPr>
      </p:sp>
      <p:sp>
        <p:nvSpPr>
          <p:cNvPr name="Freeform 3" id="3"/>
          <p:cNvSpPr/>
          <p:nvPr/>
        </p:nvSpPr>
        <p:spPr>
          <a:xfrm flipH="false" flipV="false" rot="0">
            <a:off x="8681344" y="2145418"/>
            <a:ext cx="7837225" cy="1914437"/>
          </a:xfrm>
          <a:custGeom>
            <a:avLst/>
            <a:gdLst/>
            <a:ahLst/>
            <a:cxnLst/>
            <a:rect r="r" b="b" t="t" l="l"/>
            <a:pathLst>
              <a:path h="1914437" w="7837225">
                <a:moveTo>
                  <a:pt x="0" y="0"/>
                </a:moveTo>
                <a:lnTo>
                  <a:pt x="7837225" y="0"/>
                </a:lnTo>
                <a:lnTo>
                  <a:pt x="7837225" y="1914436"/>
                </a:lnTo>
                <a:lnTo>
                  <a:pt x="0" y="1914436"/>
                </a:lnTo>
                <a:lnTo>
                  <a:pt x="0" y="0"/>
                </a:lnTo>
                <a:close/>
              </a:path>
            </a:pathLst>
          </a:custGeom>
          <a:blipFill>
            <a:blip r:embed="rId3"/>
            <a:stretch>
              <a:fillRect l="0" t="0" r="0" b="0"/>
            </a:stretch>
          </a:blipFill>
        </p:spPr>
      </p:sp>
      <p:sp>
        <p:nvSpPr>
          <p:cNvPr name="TextBox 4" id="4"/>
          <p:cNvSpPr txBox="true"/>
          <p:nvPr/>
        </p:nvSpPr>
        <p:spPr>
          <a:xfrm rot="0">
            <a:off x="10139506" y="885825"/>
            <a:ext cx="7119794" cy="901700"/>
          </a:xfrm>
          <a:prstGeom prst="rect">
            <a:avLst/>
          </a:prstGeom>
        </p:spPr>
        <p:txBody>
          <a:bodyPr anchor="t" rtlCol="false" tIns="0" lIns="0" bIns="0" rIns="0">
            <a:spAutoFit/>
          </a:bodyPr>
          <a:lstStyle/>
          <a:p>
            <a:pPr algn="r">
              <a:lnSpc>
                <a:spcPts val="7000"/>
              </a:lnSpc>
              <a:spcBef>
                <a:spcPct val="0"/>
              </a:spcBef>
            </a:pPr>
            <a:r>
              <a:rPr lang="en-US" sz="5000">
                <a:solidFill>
                  <a:srgbClr val="003C4D"/>
                </a:solidFill>
                <a:latin typeface="Poppins Bold"/>
              </a:rPr>
              <a:t>Modelos</a:t>
            </a:r>
          </a:p>
        </p:txBody>
      </p:sp>
      <p:sp>
        <p:nvSpPr>
          <p:cNvPr name="TextBox 5" id="5"/>
          <p:cNvSpPr txBox="true"/>
          <p:nvPr/>
        </p:nvSpPr>
        <p:spPr>
          <a:xfrm rot="0">
            <a:off x="1616277" y="1001071"/>
            <a:ext cx="9646280" cy="645472"/>
          </a:xfrm>
          <a:prstGeom prst="rect">
            <a:avLst/>
          </a:prstGeom>
        </p:spPr>
        <p:txBody>
          <a:bodyPr anchor="t" rtlCol="false" tIns="0" lIns="0" bIns="0" rIns="0">
            <a:spAutoFit/>
          </a:bodyPr>
          <a:lstStyle/>
          <a:p>
            <a:pPr algn="l">
              <a:lnSpc>
                <a:spcPts val="5084"/>
              </a:lnSpc>
              <a:spcBef>
                <a:spcPct val="0"/>
              </a:spcBef>
            </a:pPr>
            <a:r>
              <a:rPr lang="en-US" sz="3632">
                <a:solidFill>
                  <a:srgbClr val="075870"/>
                </a:solidFill>
                <a:latin typeface="Poppins Bold"/>
              </a:rPr>
              <a:t>Hierarchical Clustering</a:t>
            </a:r>
          </a:p>
        </p:txBody>
      </p:sp>
      <p:sp>
        <p:nvSpPr>
          <p:cNvPr name="TextBox 6" id="6"/>
          <p:cNvSpPr txBox="true"/>
          <p:nvPr/>
        </p:nvSpPr>
        <p:spPr>
          <a:xfrm rot="0">
            <a:off x="1616277" y="467028"/>
            <a:ext cx="7197097" cy="629293"/>
          </a:xfrm>
          <a:prstGeom prst="rect">
            <a:avLst/>
          </a:prstGeom>
        </p:spPr>
        <p:txBody>
          <a:bodyPr anchor="t" rtlCol="false" tIns="0" lIns="0" bIns="0" rIns="0">
            <a:spAutoFit/>
          </a:bodyPr>
          <a:lstStyle/>
          <a:p>
            <a:pPr algn="l">
              <a:lnSpc>
                <a:spcPts val="4935"/>
              </a:lnSpc>
              <a:spcBef>
                <a:spcPct val="0"/>
              </a:spcBef>
            </a:pPr>
            <a:r>
              <a:rPr lang="en-US" sz="3525">
                <a:solidFill>
                  <a:srgbClr val="075870"/>
                </a:solidFill>
                <a:latin typeface="Poppins Bold"/>
              </a:rPr>
              <a:t>Algoritmos de Clusterin</a:t>
            </a:r>
          </a:p>
        </p:txBody>
      </p:sp>
      <p:sp>
        <p:nvSpPr>
          <p:cNvPr name="TextBox 7" id="7"/>
          <p:cNvSpPr txBox="true"/>
          <p:nvPr/>
        </p:nvSpPr>
        <p:spPr>
          <a:xfrm rot="0">
            <a:off x="8813375" y="4358691"/>
            <a:ext cx="7705194" cy="5323840"/>
          </a:xfrm>
          <a:prstGeom prst="rect">
            <a:avLst/>
          </a:prstGeom>
        </p:spPr>
        <p:txBody>
          <a:bodyPr anchor="t" rtlCol="false" tIns="0" lIns="0" bIns="0" rIns="0">
            <a:spAutoFit/>
          </a:bodyPr>
          <a:lstStyle/>
          <a:p>
            <a:pPr algn="just">
              <a:lnSpc>
                <a:spcPts val="2659"/>
              </a:lnSpc>
              <a:spcBef>
                <a:spcPct val="0"/>
              </a:spcBef>
            </a:pPr>
            <a:r>
              <a:rPr lang="en-US" sz="1899">
                <a:solidFill>
                  <a:srgbClr val="000000"/>
                </a:solidFill>
                <a:latin typeface="Canva Sans"/>
              </a:rPr>
              <a:t>El dendrograma muestra la estructura de agrupación jerárquica de los datos y sus ramas representan las fusiones de clusters y la altura en el eje e indica la distancia o similaridad entre los clusters que se fusionan, podemos decir que:</a:t>
            </a:r>
          </a:p>
          <a:p>
            <a:pPr algn="just">
              <a:lnSpc>
                <a:spcPts val="2659"/>
              </a:lnSpc>
              <a:spcBef>
                <a:spcPct val="0"/>
              </a:spcBef>
            </a:pPr>
          </a:p>
          <a:p>
            <a:pPr algn="just">
              <a:lnSpc>
                <a:spcPts val="2659"/>
              </a:lnSpc>
              <a:spcBef>
                <a:spcPct val="0"/>
              </a:spcBef>
            </a:pPr>
            <a:r>
              <a:rPr lang="en-US" sz="1899">
                <a:solidFill>
                  <a:srgbClr val="000000"/>
                </a:solidFill>
                <a:latin typeface="Canva Sans"/>
              </a:rPr>
              <a:t>A medida que aumentamos el número de clusters, el Silhouette Score disminuye gradualmente, lo que indica una menor cohesión y separación entre los clusters.</a:t>
            </a:r>
          </a:p>
          <a:p>
            <a:pPr algn="just">
              <a:lnSpc>
                <a:spcPts val="2659"/>
              </a:lnSpc>
              <a:spcBef>
                <a:spcPct val="0"/>
              </a:spcBef>
            </a:pPr>
          </a:p>
          <a:p>
            <a:pPr algn="just">
              <a:lnSpc>
                <a:spcPts val="2659"/>
              </a:lnSpc>
              <a:spcBef>
                <a:spcPct val="0"/>
              </a:spcBef>
            </a:pPr>
            <a:r>
              <a:rPr lang="en-US" sz="1899">
                <a:solidFill>
                  <a:srgbClr val="000000"/>
                </a:solidFill>
                <a:latin typeface="Canva Sans"/>
              </a:rPr>
              <a:t>El Calinski-Harabasz Score también disminuye al aumentar el número de clusters, lo que sugiere una menor separación y estructura en los clusters.</a:t>
            </a:r>
          </a:p>
          <a:p>
            <a:pPr algn="just">
              <a:lnSpc>
                <a:spcPts val="2659"/>
              </a:lnSpc>
              <a:spcBef>
                <a:spcPct val="0"/>
              </a:spcBef>
            </a:pPr>
          </a:p>
          <a:p>
            <a:pPr algn="just">
              <a:lnSpc>
                <a:spcPts val="2659"/>
              </a:lnSpc>
              <a:spcBef>
                <a:spcPct val="0"/>
              </a:spcBef>
            </a:pPr>
            <a:r>
              <a:rPr lang="en-US" sz="1899">
                <a:solidFill>
                  <a:srgbClr val="000000"/>
                </a:solidFill>
                <a:latin typeface="Canva Sans"/>
              </a:rPr>
              <a:t>La mejor división parece ser entre 2 y 3 clusters, ya que tienen los Silhouette Score y Calinski-Harabasz Score más altos en comparación con 4, 5 y 6 clusters.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7349" y="1996119"/>
            <a:ext cx="6500506" cy="7262181"/>
          </a:xfrm>
          <a:custGeom>
            <a:avLst/>
            <a:gdLst/>
            <a:ahLst/>
            <a:cxnLst/>
            <a:rect r="r" b="b" t="t" l="l"/>
            <a:pathLst>
              <a:path h="7262181" w="6500506">
                <a:moveTo>
                  <a:pt x="0" y="0"/>
                </a:moveTo>
                <a:lnTo>
                  <a:pt x="6500505" y="0"/>
                </a:lnTo>
                <a:lnTo>
                  <a:pt x="6500505" y="7262181"/>
                </a:lnTo>
                <a:lnTo>
                  <a:pt x="0" y="7262181"/>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8222973" y="4867746"/>
          <a:ext cx="9535112" cy="3857625"/>
        </p:xfrm>
        <a:graphic>
          <a:graphicData uri="http://schemas.openxmlformats.org/drawingml/2006/table">
            <a:tbl>
              <a:tblPr/>
              <a:tblGrid>
                <a:gridCol w="3178371"/>
                <a:gridCol w="3178371"/>
                <a:gridCol w="3178371"/>
              </a:tblGrid>
              <a:tr h="1132338">
                <a:tc>
                  <a:txBody>
                    <a:bodyPr anchor="t" rtlCol="false"/>
                    <a:lstStyle/>
                    <a:p>
                      <a:pPr algn="l">
                        <a:lnSpc>
                          <a:spcPts val="2659"/>
                        </a:lnSpc>
                        <a:defRPr/>
                      </a:pPr>
                      <a:r>
                        <a:rPr lang="en-US" sz="1899">
                          <a:solidFill>
                            <a:srgbClr val="000000"/>
                          </a:solidFill>
                          <a:latin typeface="Canva Sans"/>
                        </a:rPr>
                        <a:t>Modelo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Canva Sans"/>
                        </a:rPr>
                        <a:t>Silhouette Score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Canva Sans"/>
                        </a:rPr>
                        <a:t>Calinski-Harabasz Score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96475">
                <a:tc>
                  <a:txBody>
                    <a:bodyPr anchor="t" rtlCol="false"/>
                    <a:lstStyle/>
                    <a:p>
                      <a:pPr algn="l">
                        <a:lnSpc>
                          <a:spcPts val="2659"/>
                        </a:lnSpc>
                        <a:defRPr/>
                      </a:pPr>
                      <a:r>
                        <a:rPr lang="en-US" sz="1899">
                          <a:solidFill>
                            <a:srgbClr val="000000"/>
                          </a:solidFill>
                          <a:latin typeface="Canva Sans"/>
                        </a:rPr>
                        <a:t>DBSCAN reducido PCA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Canva Sans"/>
                        </a:rPr>
                        <a:t>0.099</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Canva Sans"/>
                        </a:rPr>
                        <a:t>153.974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32338">
                <a:tc>
                  <a:txBody>
                    <a:bodyPr anchor="t" rtlCol="false"/>
                    <a:lstStyle/>
                    <a:p>
                      <a:pPr algn="l">
                        <a:lnSpc>
                          <a:spcPts val="2659"/>
                        </a:lnSpc>
                        <a:defRPr/>
                      </a:pPr>
                      <a:r>
                        <a:rPr lang="en-US" sz="1899">
                          <a:solidFill>
                            <a:srgbClr val="000000"/>
                          </a:solidFill>
                          <a:latin typeface="Canva Sans"/>
                        </a:rPr>
                        <a:t>DBSCAN reducido PCA Tuning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Canva Sans"/>
                        </a:rPr>
                        <a:t>0.427</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Canva Sans"/>
                        </a:rPr>
                        <a:t>464.289</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96475">
                <a:tc>
                  <a:txBody>
                    <a:bodyPr anchor="t" rtlCol="false"/>
                    <a:lstStyle/>
                    <a:p>
                      <a:pPr algn="l">
                        <a:lnSpc>
                          <a:spcPts val="2659"/>
                        </a:lnSpc>
                        <a:defRPr/>
                      </a:pPr>
                      <a:r>
                        <a:rPr lang="en-US" sz="1899">
                          <a:solidFill>
                            <a:srgbClr val="000000"/>
                          </a:solidFill>
                          <a:latin typeface="Canva Sans"/>
                        </a:rPr>
                        <a:t>DBSCAN escalado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Canva Sans"/>
                        </a:rPr>
                        <a:t>0.346</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Canva Sans"/>
                        </a:rPr>
                        <a:t>490.664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139506" y="885825"/>
            <a:ext cx="7119794" cy="901700"/>
          </a:xfrm>
          <a:prstGeom prst="rect">
            <a:avLst/>
          </a:prstGeom>
        </p:spPr>
        <p:txBody>
          <a:bodyPr anchor="t" rtlCol="false" tIns="0" lIns="0" bIns="0" rIns="0">
            <a:spAutoFit/>
          </a:bodyPr>
          <a:lstStyle/>
          <a:p>
            <a:pPr algn="r">
              <a:lnSpc>
                <a:spcPts val="7000"/>
              </a:lnSpc>
              <a:spcBef>
                <a:spcPct val="0"/>
              </a:spcBef>
            </a:pPr>
            <a:r>
              <a:rPr lang="en-US" sz="5000">
                <a:solidFill>
                  <a:srgbClr val="003C4D"/>
                </a:solidFill>
                <a:latin typeface="Poppins Bold"/>
              </a:rPr>
              <a:t>Modelos</a:t>
            </a:r>
          </a:p>
        </p:txBody>
      </p:sp>
      <p:sp>
        <p:nvSpPr>
          <p:cNvPr name="TextBox 5" id="5"/>
          <p:cNvSpPr txBox="true"/>
          <p:nvPr/>
        </p:nvSpPr>
        <p:spPr>
          <a:xfrm rot="0">
            <a:off x="1616277" y="1001071"/>
            <a:ext cx="9646280" cy="645472"/>
          </a:xfrm>
          <a:prstGeom prst="rect">
            <a:avLst/>
          </a:prstGeom>
        </p:spPr>
        <p:txBody>
          <a:bodyPr anchor="t" rtlCol="false" tIns="0" lIns="0" bIns="0" rIns="0">
            <a:spAutoFit/>
          </a:bodyPr>
          <a:lstStyle/>
          <a:p>
            <a:pPr algn="l">
              <a:lnSpc>
                <a:spcPts val="5084"/>
              </a:lnSpc>
              <a:spcBef>
                <a:spcPct val="0"/>
              </a:spcBef>
            </a:pPr>
            <a:r>
              <a:rPr lang="en-US" sz="3632">
                <a:solidFill>
                  <a:srgbClr val="075870"/>
                </a:solidFill>
                <a:latin typeface="Poppins Bold"/>
              </a:rPr>
              <a:t>DBSCAN</a:t>
            </a:r>
          </a:p>
        </p:txBody>
      </p:sp>
      <p:sp>
        <p:nvSpPr>
          <p:cNvPr name="TextBox 6" id="6"/>
          <p:cNvSpPr txBox="true"/>
          <p:nvPr/>
        </p:nvSpPr>
        <p:spPr>
          <a:xfrm rot="0">
            <a:off x="1616277" y="467028"/>
            <a:ext cx="7197097" cy="629293"/>
          </a:xfrm>
          <a:prstGeom prst="rect">
            <a:avLst/>
          </a:prstGeom>
        </p:spPr>
        <p:txBody>
          <a:bodyPr anchor="t" rtlCol="false" tIns="0" lIns="0" bIns="0" rIns="0">
            <a:spAutoFit/>
          </a:bodyPr>
          <a:lstStyle/>
          <a:p>
            <a:pPr algn="l">
              <a:lnSpc>
                <a:spcPts val="4935"/>
              </a:lnSpc>
              <a:spcBef>
                <a:spcPct val="0"/>
              </a:spcBef>
            </a:pPr>
            <a:r>
              <a:rPr lang="en-US" sz="3525">
                <a:solidFill>
                  <a:srgbClr val="075870"/>
                </a:solidFill>
                <a:latin typeface="Poppins Bold"/>
              </a:rPr>
              <a:t>Algoritmos de Clusterin</a:t>
            </a:r>
          </a:p>
        </p:txBody>
      </p:sp>
      <p:sp>
        <p:nvSpPr>
          <p:cNvPr name="TextBox 7" id="7"/>
          <p:cNvSpPr txBox="true"/>
          <p:nvPr/>
        </p:nvSpPr>
        <p:spPr>
          <a:xfrm rot="0">
            <a:off x="8524747" y="2591200"/>
            <a:ext cx="8482857" cy="1653305"/>
          </a:xfrm>
          <a:prstGeom prst="rect">
            <a:avLst/>
          </a:prstGeom>
        </p:spPr>
        <p:txBody>
          <a:bodyPr anchor="t" rtlCol="false" tIns="0" lIns="0" bIns="0" rIns="0">
            <a:spAutoFit/>
          </a:bodyPr>
          <a:lstStyle/>
          <a:p>
            <a:pPr algn="just">
              <a:lnSpc>
                <a:spcPts val="3372"/>
              </a:lnSpc>
              <a:spcBef>
                <a:spcPct val="0"/>
              </a:spcBef>
            </a:pPr>
            <a:r>
              <a:rPr lang="en-US" sz="2409">
                <a:solidFill>
                  <a:srgbClr val="000000"/>
                </a:solidFill>
                <a:latin typeface="Canva Sans"/>
              </a:rPr>
              <a:t>Ajustar los hiperparámetros de los modelos de clustering puede tener un impacto significativo en su rendimiento, y es crucial para obtener resultados más precisos y útiles en el análisis de datos.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9753" y="2254453"/>
            <a:ext cx="7428880" cy="7222999"/>
          </a:xfrm>
          <a:custGeom>
            <a:avLst/>
            <a:gdLst/>
            <a:ahLst/>
            <a:cxnLst/>
            <a:rect r="r" b="b" t="t" l="l"/>
            <a:pathLst>
              <a:path h="7222999" w="7428880">
                <a:moveTo>
                  <a:pt x="0" y="0"/>
                </a:moveTo>
                <a:lnTo>
                  <a:pt x="7428880" y="0"/>
                </a:lnTo>
                <a:lnTo>
                  <a:pt x="7428880" y="7222999"/>
                </a:lnTo>
                <a:lnTo>
                  <a:pt x="0" y="7222999"/>
                </a:lnTo>
                <a:lnTo>
                  <a:pt x="0" y="0"/>
                </a:lnTo>
                <a:close/>
              </a:path>
            </a:pathLst>
          </a:custGeom>
          <a:blipFill>
            <a:blip r:embed="rId2"/>
            <a:stretch>
              <a:fillRect l="0" t="0" r="0" b="0"/>
            </a:stretch>
          </a:blipFill>
        </p:spPr>
      </p:sp>
      <p:sp>
        <p:nvSpPr>
          <p:cNvPr name="Freeform 3" id="3"/>
          <p:cNvSpPr/>
          <p:nvPr/>
        </p:nvSpPr>
        <p:spPr>
          <a:xfrm flipH="false" flipV="false" rot="0">
            <a:off x="9388948" y="2024356"/>
            <a:ext cx="6691611" cy="3013779"/>
          </a:xfrm>
          <a:custGeom>
            <a:avLst/>
            <a:gdLst/>
            <a:ahLst/>
            <a:cxnLst/>
            <a:rect r="r" b="b" t="t" l="l"/>
            <a:pathLst>
              <a:path h="3013779" w="6691611">
                <a:moveTo>
                  <a:pt x="0" y="0"/>
                </a:moveTo>
                <a:lnTo>
                  <a:pt x="6691611" y="0"/>
                </a:lnTo>
                <a:lnTo>
                  <a:pt x="6691611" y="3013779"/>
                </a:lnTo>
                <a:lnTo>
                  <a:pt x="0" y="3013779"/>
                </a:lnTo>
                <a:lnTo>
                  <a:pt x="0" y="0"/>
                </a:lnTo>
                <a:close/>
              </a:path>
            </a:pathLst>
          </a:custGeom>
          <a:blipFill>
            <a:blip r:embed="rId3"/>
            <a:stretch>
              <a:fillRect l="0" t="0" r="0" b="0"/>
            </a:stretch>
          </a:blipFill>
        </p:spPr>
      </p:sp>
      <p:sp>
        <p:nvSpPr>
          <p:cNvPr name="TextBox 4" id="4"/>
          <p:cNvSpPr txBox="true"/>
          <p:nvPr/>
        </p:nvSpPr>
        <p:spPr>
          <a:xfrm rot="0">
            <a:off x="10139506" y="885825"/>
            <a:ext cx="7119794" cy="901700"/>
          </a:xfrm>
          <a:prstGeom prst="rect">
            <a:avLst/>
          </a:prstGeom>
        </p:spPr>
        <p:txBody>
          <a:bodyPr anchor="t" rtlCol="false" tIns="0" lIns="0" bIns="0" rIns="0">
            <a:spAutoFit/>
          </a:bodyPr>
          <a:lstStyle/>
          <a:p>
            <a:pPr algn="r">
              <a:lnSpc>
                <a:spcPts val="7000"/>
              </a:lnSpc>
              <a:spcBef>
                <a:spcPct val="0"/>
              </a:spcBef>
            </a:pPr>
            <a:r>
              <a:rPr lang="en-US" sz="5000">
                <a:solidFill>
                  <a:srgbClr val="003C4D"/>
                </a:solidFill>
                <a:latin typeface="Poppins Bold"/>
              </a:rPr>
              <a:t>Modelos</a:t>
            </a:r>
          </a:p>
        </p:txBody>
      </p:sp>
      <p:sp>
        <p:nvSpPr>
          <p:cNvPr name="TextBox 5" id="5"/>
          <p:cNvSpPr txBox="true"/>
          <p:nvPr/>
        </p:nvSpPr>
        <p:spPr>
          <a:xfrm rot="0">
            <a:off x="1616277" y="1001071"/>
            <a:ext cx="9646280" cy="645472"/>
          </a:xfrm>
          <a:prstGeom prst="rect">
            <a:avLst/>
          </a:prstGeom>
        </p:spPr>
        <p:txBody>
          <a:bodyPr anchor="t" rtlCol="false" tIns="0" lIns="0" bIns="0" rIns="0">
            <a:spAutoFit/>
          </a:bodyPr>
          <a:lstStyle/>
          <a:p>
            <a:pPr algn="l">
              <a:lnSpc>
                <a:spcPts val="5084"/>
              </a:lnSpc>
              <a:spcBef>
                <a:spcPct val="0"/>
              </a:spcBef>
            </a:pPr>
            <a:r>
              <a:rPr lang="en-US" sz="3632">
                <a:solidFill>
                  <a:srgbClr val="075870"/>
                </a:solidFill>
                <a:latin typeface="Poppins Bold"/>
              </a:rPr>
              <a:t>Gaussian Mixture Dataset reducido</a:t>
            </a:r>
          </a:p>
        </p:txBody>
      </p:sp>
      <p:sp>
        <p:nvSpPr>
          <p:cNvPr name="TextBox 6" id="6"/>
          <p:cNvSpPr txBox="true"/>
          <p:nvPr/>
        </p:nvSpPr>
        <p:spPr>
          <a:xfrm rot="0">
            <a:off x="1616277" y="467028"/>
            <a:ext cx="7197097" cy="629293"/>
          </a:xfrm>
          <a:prstGeom prst="rect">
            <a:avLst/>
          </a:prstGeom>
        </p:spPr>
        <p:txBody>
          <a:bodyPr anchor="t" rtlCol="false" tIns="0" lIns="0" bIns="0" rIns="0">
            <a:spAutoFit/>
          </a:bodyPr>
          <a:lstStyle/>
          <a:p>
            <a:pPr algn="l">
              <a:lnSpc>
                <a:spcPts val="4935"/>
              </a:lnSpc>
              <a:spcBef>
                <a:spcPct val="0"/>
              </a:spcBef>
            </a:pPr>
            <a:r>
              <a:rPr lang="en-US" sz="3525">
                <a:solidFill>
                  <a:srgbClr val="075870"/>
                </a:solidFill>
                <a:latin typeface="Poppins Bold"/>
              </a:rPr>
              <a:t>Algoritmos de Clusterin</a:t>
            </a:r>
          </a:p>
        </p:txBody>
      </p:sp>
      <p:sp>
        <p:nvSpPr>
          <p:cNvPr name="TextBox 7" id="7"/>
          <p:cNvSpPr txBox="true"/>
          <p:nvPr/>
        </p:nvSpPr>
        <p:spPr>
          <a:xfrm rot="0">
            <a:off x="8148633" y="5824877"/>
            <a:ext cx="9378397" cy="13233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rPr>
              <a:t>El modelo GMM con PCA tiene un Silhouette Score más alto (0.280) que el modelo GMM sin PCA (0.233). Esto indica que la distancia media entre las muestras de un cluster y las de los clusters vecinos es mayor en el modelo con PCA, lo que sugiere una mejor separación y cohesión de clusters.</a:t>
            </a:r>
          </a:p>
        </p:txBody>
      </p:sp>
      <p:sp>
        <p:nvSpPr>
          <p:cNvPr name="TextBox 8" id="8"/>
          <p:cNvSpPr txBox="true"/>
          <p:nvPr/>
        </p:nvSpPr>
        <p:spPr>
          <a:xfrm rot="0">
            <a:off x="8259650" y="7934960"/>
            <a:ext cx="9156363" cy="13233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rPr>
              <a:t>Similarmente, el modelo GMM con PCA obtiene un Calinski-Harabasz Score más alto (145.411) en comparación con el modelo GMM sin PCA (118.960). Este puntaje más alto indica una estructura de clusters más densa y separada en el modelo con PCA.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139506" y="885825"/>
            <a:ext cx="7119794" cy="901700"/>
          </a:xfrm>
          <a:prstGeom prst="rect">
            <a:avLst/>
          </a:prstGeom>
        </p:spPr>
        <p:txBody>
          <a:bodyPr anchor="t" rtlCol="false" tIns="0" lIns="0" bIns="0" rIns="0">
            <a:spAutoFit/>
          </a:bodyPr>
          <a:lstStyle/>
          <a:p>
            <a:pPr algn="r">
              <a:lnSpc>
                <a:spcPts val="7000"/>
              </a:lnSpc>
              <a:spcBef>
                <a:spcPct val="0"/>
              </a:spcBef>
            </a:pPr>
            <a:r>
              <a:rPr lang="en-US" sz="5000">
                <a:solidFill>
                  <a:srgbClr val="003C4D"/>
                </a:solidFill>
                <a:latin typeface="Poppins Bold"/>
              </a:rPr>
              <a:t>Modelos</a:t>
            </a:r>
          </a:p>
        </p:txBody>
      </p:sp>
      <p:sp>
        <p:nvSpPr>
          <p:cNvPr name="TextBox 3" id="3"/>
          <p:cNvSpPr txBox="true"/>
          <p:nvPr/>
        </p:nvSpPr>
        <p:spPr>
          <a:xfrm rot="0">
            <a:off x="1616277" y="1001071"/>
            <a:ext cx="9646280" cy="1287948"/>
          </a:xfrm>
          <a:prstGeom prst="rect">
            <a:avLst/>
          </a:prstGeom>
        </p:spPr>
        <p:txBody>
          <a:bodyPr anchor="t" rtlCol="false" tIns="0" lIns="0" bIns="0" rIns="0">
            <a:spAutoFit/>
          </a:bodyPr>
          <a:lstStyle/>
          <a:p>
            <a:pPr algn="l">
              <a:lnSpc>
                <a:spcPts val="5084"/>
              </a:lnSpc>
            </a:pPr>
            <a:r>
              <a:rPr lang="en-US" sz="3632">
                <a:solidFill>
                  <a:srgbClr val="075870"/>
                </a:solidFill>
                <a:latin typeface="Poppins Bold"/>
              </a:rPr>
              <a:t>Gaussian Mixture Dataset </a:t>
            </a:r>
          </a:p>
          <a:p>
            <a:pPr algn="l">
              <a:lnSpc>
                <a:spcPts val="5084"/>
              </a:lnSpc>
              <a:spcBef>
                <a:spcPct val="0"/>
              </a:spcBef>
            </a:pPr>
            <a:r>
              <a:rPr lang="en-US" sz="3632">
                <a:solidFill>
                  <a:srgbClr val="075870"/>
                </a:solidFill>
                <a:latin typeface="Poppins Bold"/>
              </a:rPr>
              <a:t>Visualización 3D clusters (8)</a:t>
            </a:r>
          </a:p>
        </p:txBody>
      </p:sp>
      <p:sp>
        <p:nvSpPr>
          <p:cNvPr name="TextBox 4" id="4"/>
          <p:cNvSpPr txBox="true"/>
          <p:nvPr/>
        </p:nvSpPr>
        <p:spPr>
          <a:xfrm rot="0">
            <a:off x="1616277" y="467028"/>
            <a:ext cx="7197097" cy="629293"/>
          </a:xfrm>
          <a:prstGeom prst="rect">
            <a:avLst/>
          </a:prstGeom>
        </p:spPr>
        <p:txBody>
          <a:bodyPr anchor="t" rtlCol="false" tIns="0" lIns="0" bIns="0" rIns="0">
            <a:spAutoFit/>
          </a:bodyPr>
          <a:lstStyle/>
          <a:p>
            <a:pPr algn="l">
              <a:lnSpc>
                <a:spcPts val="4935"/>
              </a:lnSpc>
              <a:spcBef>
                <a:spcPct val="0"/>
              </a:spcBef>
            </a:pPr>
            <a:r>
              <a:rPr lang="en-US" sz="3525">
                <a:solidFill>
                  <a:srgbClr val="075870"/>
                </a:solidFill>
                <a:latin typeface="Poppins Bold"/>
              </a:rPr>
              <a:t>Algoritmos de Clusterin</a:t>
            </a:r>
          </a:p>
        </p:txBody>
      </p:sp>
      <p:sp>
        <p:nvSpPr>
          <p:cNvPr name="Freeform 5" id="5"/>
          <p:cNvSpPr/>
          <p:nvPr/>
        </p:nvSpPr>
        <p:spPr>
          <a:xfrm flipH="false" flipV="false" rot="0">
            <a:off x="1616277" y="2329880"/>
            <a:ext cx="5537281" cy="5546099"/>
          </a:xfrm>
          <a:custGeom>
            <a:avLst/>
            <a:gdLst/>
            <a:ahLst/>
            <a:cxnLst/>
            <a:rect r="r" b="b" t="t" l="l"/>
            <a:pathLst>
              <a:path h="5546099" w="5537281">
                <a:moveTo>
                  <a:pt x="0" y="0"/>
                </a:moveTo>
                <a:lnTo>
                  <a:pt x="5537282" y="0"/>
                </a:lnTo>
                <a:lnTo>
                  <a:pt x="5537282" y="5546099"/>
                </a:lnTo>
                <a:lnTo>
                  <a:pt x="0" y="5546099"/>
                </a:lnTo>
                <a:lnTo>
                  <a:pt x="0" y="0"/>
                </a:lnTo>
                <a:close/>
              </a:path>
            </a:pathLst>
          </a:custGeom>
          <a:blipFill>
            <a:blip r:embed="rId2"/>
            <a:stretch>
              <a:fillRect l="0" t="0" r="0" b="0"/>
            </a:stretch>
          </a:blipFill>
        </p:spPr>
      </p:sp>
      <p:sp>
        <p:nvSpPr>
          <p:cNvPr name="TextBox 6" id="6"/>
          <p:cNvSpPr txBox="true"/>
          <p:nvPr/>
        </p:nvSpPr>
        <p:spPr>
          <a:xfrm rot="0">
            <a:off x="9144000" y="3257650"/>
            <a:ext cx="7612205" cy="1234441"/>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a:rPr>
              <a:t>P</a:t>
            </a:r>
            <a:r>
              <a:rPr lang="en-US" sz="2399">
                <a:solidFill>
                  <a:srgbClr val="000000"/>
                </a:solidFill>
                <a:latin typeface="Canva Sans"/>
              </a:rPr>
              <a:t>ermite identificar la separación y agrupación de las muestras en el espacio de características reducido</a:t>
            </a:r>
          </a:p>
        </p:txBody>
      </p:sp>
      <p:sp>
        <p:nvSpPr>
          <p:cNvPr name="TextBox 7" id="7"/>
          <p:cNvSpPr txBox="true"/>
          <p:nvPr/>
        </p:nvSpPr>
        <p:spPr>
          <a:xfrm rot="0">
            <a:off x="9144000" y="5460722"/>
            <a:ext cx="7612205" cy="20726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a:rPr>
              <a:t>E</a:t>
            </a:r>
            <a:r>
              <a:rPr lang="en-US" sz="2399">
                <a:solidFill>
                  <a:srgbClr val="000000"/>
                </a:solidFill>
                <a:latin typeface="Canva Sans"/>
              </a:rPr>
              <a:t>l modelo GMM con PCA ha logrado una buena separación y agrupación de las muestras en clusters distintos en el espacio reducido de PCA, como se evidencia en los puntajes de evaluación y la visualización 3D de los clusters.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7206" y="699727"/>
            <a:ext cx="15904403" cy="901700"/>
          </a:xfrm>
          <a:prstGeom prst="rect">
            <a:avLst/>
          </a:prstGeom>
        </p:spPr>
        <p:txBody>
          <a:bodyPr anchor="t" rtlCol="false" tIns="0" lIns="0" bIns="0" rIns="0">
            <a:spAutoFit/>
          </a:bodyPr>
          <a:lstStyle/>
          <a:p>
            <a:pPr algn="l">
              <a:lnSpc>
                <a:spcPts val="7000"/>
              </a:lnSpc>
              <a:spcBef>
                <a:spcPct val="0"/>
              </a:spcBef>
            </a:pPr>
            <a:r>
              <a:rPr lang="en-US" sz="5000">
                <a:solidFill>
                  <a:srgbClr val="003C4D"/>
                </a:solidFill>
                <a:latin typeface="Poppins Bold"/>
              </a:rPr>
              <a:t>Evaluación y Análisis del modelo seleccionado</a:t>
            </a:r>
          </a:p>
        </p:txBody>
      </p:sp>
      <p:grpSp>
        <p:nvGrpSpPr>
          <p:cNvPr name="Group 3" id="3"/>
          <p:cNvGrpSpPr/>
          <p:nvPr/>
        </p:nvGrpSpPr>
        <p:grpSpPr>
          <a:xfrm rot="0">
            <a:off x="1379267" y="4508602"/>
            <a:ext cx="5733006" cy="4289422"/>
            <a:chOff x="0" y="0"/>
            <a:chExt cx="1768950" cy="1323525"/>
          </a:xfrm>
        </p:grpSpPr>
        <p:sp>
          <p:nvSpPr>
            <p:cNvPr name="Freeform 4" id="4"/>
            <p:cNvSpPr/>
            <p:nvPr/>
          </p:nvSpPr>
          <p:spPr>
            <a:xfrm flipH="false" flipV="false" rot="0">
              <a:off x="0" y="0"/>
              <a:ext cx="1768950" cy="1323525"/>
            </a:xfrm>
            <a:custGeom>
              <a:avLst/>
              <a:gdLst/>
              <a:ahLst/>
              <a:cxnLst/>
              <a:rect r="r" b="b" t="t" l="l"/>
              <a:pathLst>
                <a:path h="1323525" w="1768950">
                  <a:moveTo>
                    <a:pt x="884475" y="0"/>
                  </a:moveTo>
                  <a:lnTo>
                    <a:pt x="1768950" y="661762"/>
                  </a:lnTo>
                  <a:lnTo>
                    <a:pt x="884475" y="1323525"/>
                  </a:lnTo>
                  <a:lnTo>
                    <a:pt x="0" y="661762"/>
                  </a:lnTo>
                  <a:lnTo>
                    <a:pt x="884475" y="0"/>
                  </a:lnTo>
                  <a:close/>
                </a:path>
              </a:pathLst>
            </a:custGeom>
            <a:solidFill>
              <a:srgbClr val="075870"/>
            </a:solidFill>
          </p:spPr>
        </p:sp>
        <p:sp>
          <p:nvSpPr>
            <p:cNvPr name="TextBox 5" id="5"/>
            <p:cNvSpPr txBox="true"/>
            <p:nvPr/>
          </p:nvSpPr>
          <p:spPr>
            <a:xfrm>
              <a:off x="304038" y="189381"/>
              <a:ext cx="1160874"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175728" y="4508602"/>
            <a:ext cx="5733006" cy="4289422"/>
            <a:chOff x="0" y="0"/>
            <a:chExt cx="1768950" cy="1323525"/>
          </a:xfrm>
        </p:grpSpPr>
        <p:sp>
          <p:nvSpPr>
            <p:cNvPr name="Freeform 7" id="7"/>
            <p:cNvSpPr/>
            <p:nvPr/>
          </p:nvSpPr>
          <p:spPr>
            <a:xfrm flipH="false" flipV="false" rot="0">
              <a:off x="0" y="0"/>
              <a:ext cx="1768950" cy="1323525"/>
            </a:xfrm>
            <a:custGeom>
              <a:avLst/>
              <a:gdLst/>
              <a:ahLst/>
              <a:cxnLst/>
              <a:rect r="r" b="b" t="t" l="l"/>
              <a:pathLst>
                <a:path h="1323525" w="1768950">
                  <a:moveTo>
                    <a:pt x="884475" y="0"/>
                  </a:moveTo>
                  <a:lnTo>
                    <a:pt x="1768950" y="661762"/>
                  </a:lnTo>
                  <a:lnTo>
                    <a:pt x="884475" y="1323525"/>
                  </a:lnTo>
                  <a:lnTo>
                    <a:pt x="0" y="661762"/>
                  </a:lnTo>
                  <a:lnTo>
                    <a:pt x="884475" y="0"/>
                  </a:lnTo>
                  <a:close/>
                </a:path>
              </a:pathLst>
            </a:custGeom>
            <a:solidFill>
              <a:srgbClr val="075870"/>
            </a:solidFill>
          </p:spPr>
        </p:sp>
        <p:sp>
          <p:nvSpPr>
            <p:cNvPr name="TextBox 8" id="8"/>
            <p:cNvSpPr txBox="true"/>
            <p:nvPr/>
          </p:nvSpPr>
          <p:spPr>
            <a:xfrm>
              <a:off x="304038" y="189381"/>
              <a:ext cx="1160874"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a:grpSpLocks noChangeAspect="true"/>
          </p:cNvGrpSpPr>
          <p:nvPr/>
        </p:nvGrpSpPr>
        <p:grpSpPr>
          <a:xfrm rot="0">
            <a:off x="1858023" y="4867133"/>
            <a:ext cx="4775493" cy="3572361"/>
            <a:chOff x="0" y="0"/>
            <a:chExt cx="6654800" cy="4978197"/>
          </a:xfrm>
        </p:grpSpPr>
        <p:sp>
          <p:nvSpPr>
            <p:cNvPr name="Freeform 10" id="10"/>
            <p:cNvSpPr/>
            <p:nvPr/>
          </p:nvSpPr>
          <p:spPr>
            <a:xfrm flipH="false" flipV="false" rot="0">
              <a:off x="0" y="0"/>
              <a:ext cx="6654800" cy="4978146"/>
            </a:xfrm>
            <a:custGeom>
              <a:avLst/>
              <a:gdLst/>
              <a:ahLst/>
              <a:cxnLst/>
              <a:rect r="r" b="b" t="t" l="l"/>
              <a:pathLst>
                <a:path h="4978146" w="6654800">
                  <a:moveTo>
                    <a:pt x="3336163" y="0"/>
                  </a:moveTo>
                  <a:lnTo>
                    <a:pt x="0" y="2497455"/>
                  </a:lnTo>
                  <a:lnTo>
                    <a:pt x="3335909" y="4978146"/>
                  </a:lnTo>
                  <a:lnTo>
                    <a:pt x="6654800" y="2497455"/>
                  </a:lnTo>
                  <a:lnTo>
                    <a:pt x="3336163" y="0"/>
                  </a:lnTo>
                  <a:close/>
                </a:path>
              </a:pathLst>
            </a:custGeom>
            <a:blipFill>
              <a:blip r:embed="rId2"/>
              <a:stretch>
                <a:fillRect l="-4403" t="0" r="-4403" b="0"/>
              </a:stretch>
            </a:blipFill>
          </p:spPr>
        </p:sp>
      </p:grpSp>
      <p:grpSp>
        <p:nvGrpSpPr>
          <p:cNvPr name="Group 11" id="11"/>
          <p:cNvGrpSpPr>
            <a:grpSpLocks noChangeAspect="true"/>
          </p:cNvGrpSpPr>
          <p:nvPr/>
        </p:nvGrpSpPr>
        <p:grpSpPr>
          <a:xfrm rot="0">
            <a:off x="11654484" y="4867133"/>
            <a:ext cx="4775493" cy="3572361"/>
            <a:chOff x="0" y="0"/>
            <a:chExt cx="6654800" cy="4978197"/>
          </a:xfrm>
        </p:grpSpPr>
        <p:sp>
          <p:nvSpPr>
            <p:cNvPr name="Freeform 12" id="12"/>
            <p:cNvSpPr/>
            <p:nvPr/>
          </p:nvSpPr>
          <p:spPr>
            <a:xfrm flipH="false" flipV="false" rot="0">
              <a:off x="0" y="0"/>
              <a:ext cx="6654800" cy="4978146"/>
            </a:xfrm>
            <a:custGeom>
              <a:avLst/>
              <a:gdLst/>
              <a:ahLst/>
              <a:cxnLst/>
              <a:rect r="r" b="b" t="t" l="l"/>
              <a:pathLst>
                <a:path h="4978146" w="6654800">
                  <a:moveTo>
                    <a:pt x="3336163" y="0"/>
                  </a:moveTo>
                  <a:lnTo>
                    <a:pt x="0" y="2497455"/>
                  </a:lnTo>
                  <a:lnTo>
                    <a:pt x="3335909" y="4978146"/>
                  </a:lnTo>
                  <a:lnTo>
                    <a:pt x="6654800" y="2497455"/>
                  </a:lnTo>
                  <a:lnTo>
                    <a:pt x="3336163" y="0"/>
                  </a:lnTo>
                  <a:close/>
                </a:path>
              </a:pathLst>
            </a:custGeom>
            <a:blipFill>
              <a:blip r:embed="rId3"/>
              <a:stretch>
                <a:fillRect l="-16592" t="0" r="-16592" b="0"/>
              </a:stretch>
            </a:blipFill>
          </p:spPr>
        </p:sp>
      </p:grpSp>
      <p:grpSp>
        <p:nvGrpSpPr>
          <p:cNvPr name="Group 13" id="13"/>
          <p:cNvGrpSpPr/>
          <p:nvPr/>
        </p:nvGrpSpPr>
        <p:grpSpPr>
          <a:xfrm rot="0">
            <a:off x="5446717" y="3887014"/>
            <a:ext cx="7394567" cy="5532598"/>
            <a:chOff x="0" y="0"/>
            <a:chExt cx="1768950" cy="1323525"/>
          </a:xfrm>
        </p:grpSpPr>
        <p:sp>
          <p:nvSpPr>
            <p:cNvPr name="Freeform 14" id="14"/>
            <p:cNvSpPr/>
            <p:nvPr/>
          </p:nvSpPr>
          <p:spPr>
            <a:xfrm flipH="false" flipV="false" rot="0">
              <a:off x="0" y="0"/>
              <a:ext cx="1768950" cy="1323525"/>
            </a:xfrm>
            <a:custGeom>
              <a:avLst/>
              <a:gdLst/>
              <a:ahLst/>
              <a:cxnLst/>
              <a:rect r="r" b="b" t="t" l="l"/>
              <a:pathLst>
                <a:path h="1323525" w="1768950">
                  <a:moveTo>
                    <a:pt x="884475" y="0"/>
                  </a:moveTo>
                  <a:lnTo>
                    <a:pt x="1768950" y="661762"/>
                  </a:lnTo>
                  <a:lnTo>
                    <a:pt x="884475" y="1323525"/>
                  </a:lnTo>
                  <a:lnTo>
                    <a:pt x="0" y="661762"/>
                  </a:lnTo>
                  <a:lnTo>
                    <a:pt x="884475" y="0"/>
                  </a:lnTo>
                  <a:close/>
                </a:path>
              </a:pathLst>
            </a:custGeom>
            <a:solidFill>
              <a:srgbClr val="003C4D"/>
            </a:solidFill>
          </p:spPr>
        </p:sp>
        <p:sp>
          <p:nvSpPr>
            <p:cNvPr name="TextBox 15" id="15"/>
            <p:cNvSpPr txBox="true"/>
            <p:nvPr/>
          </p:nvSpPr>
          <p:spPr>
            <a:xfrm>
              <a:off x="304038" y="189381"/>
              <a:ext cx="1160874" cy="906663"/>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028700" y="2092434"/>
            <a:ext cx="16230600" cy="847725"/>
          </a:xfrm>
          <a:prstGeom prst="rect">
            <a:avLst/>
          </a:prstGeom>
        </p:spPr>
        <p:txBody>
          <a:bodyPr anchor="t" rtlCol="false" tIns="0" lIns="0" bIns="0" rIns="0">
            <a:spAutoFit/>
          </a:bodyPr>
          <a:lstStyle/>
          <a:p>
            <a:pPr algn="just">
              <a:lnSpc>
                <a:spcPts val="3240"/>
              </a:lnSpc>
            </a:pPr>
            <a:r>
              <a:rPr lang="en-US" sz="2700">
                <a:solidFill>
                  <a:srgbClr val="000000"/>
                </a:solidFill>
                <a:latin typeface="Poppins Bold"/>
              </a:rPr>
              <a:t>df1_out</a:t>
            </a:r>
            <a:r>
              <a:rPr lang="en-US" sz="2700">
                <a:solidFill>
                  <a:srgbClr val="000000"/>
                </a:solidFill>
                <a:latin typeface="Poppins"/>
              </a:rPr>
              <a:t> =  Dataset sin outliers escalado (Con todas las variables categóricas sin tratamiento y variables numéricas escaladas)</a:t>
            </a:r>
          </a:p>
        </p:txBody>
      </p:sp>
      <p:grpSp>
        <p:nvGrpSpPr>
          <p:cNvPr name="Group 17" id="17"/>
          <p:cNvGrpSpPr>
            <a:grpSpLocks noChangeAspect="true"/>
          </p:cNvGrpSpPr>
          <p:nvPr/>
        </p:nvGrpSpPr>
        <p:grpSpPr>
          <a:xfrm rot="0">
            <a:off x="6064228" y="4415403"/>
            <a:ext cx="6159544" cy="4607715"/>
            <a:chOff x="0" y="0"/>
            <a:chExt cx="6654800" cy="4978197"/>
          </a:xfrm>
        </p:grpSpPr>
        <p:sp>
          <p:nvSpPr>
            <p:cNvPr name="Freeform 18" id="18"/>
            <p:cNvSpPr/>
            <p:nvPr/>
          </p:nvSpPr>
          <p:spPr>
            <a:xfrm flipH="false" flipV="false" rot="0">
              <a:off x="0" y="0"/>
              <a:ext cx="6654800" cy="4978146"/>
            </a:xfrm>
            <a:custGeom>
              <a:avLst/>
              <a:gdLst/>
              <a:ahLst/>
              <a:cxnLst/>
              <a:rect r="r" b="b" t="t" l="l"/>
              <a:pathLst>
                <a:path h="4978146" w="6654800">
                  <a:moveTo>
                    <a:pt x="3336163" y="0"/>
                  </a:moveTo>
                  <a:lnTo>
                    <a:pt x="0" y="2497455"/>
                  </a:lnTo>
                  <a:lnTo>
                    <a:pt x="3335909" y="4978146"/>
                  </a:lnTo>
                  <a:lnTo>
                    <a:pt x="6654800" y="2497455"/>
                  </a:lnTo>
                  <a:lnTo>
                    <a:pt x="3336163" y="0"/>
                  </a:lnTo>
                  <a:close/>
                </a:path>
              </a:pathLst>
            </a:custGeom>
            <a:blipFill>
              <a:blip r:embed="rId4"/>
              <a:stretch>
                <a:fillRect l="-6104" t="0" r="-6104"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4817" y="3121114"/>
            <a:ext cx="4173255" cy="6951550"/>
          </a:xfrm>
          <a:custGeom>
            <a:avLst/>
            <a:gdLst/>
            <a:ahLst/>
            <a:cxnLst/>
            <a:rect r="r" b="b" t="t" l="l"/>
            <a:pathLst>
              <a:path h="6951550" w="4173255">
                <a:moveTo>
                  <a:pt x="0" y="0"/>
                </a:moveTo>
                <a:lnTo>
                  <a:pt x="4173255" y="0"/>
                </a:lnTo>
                <a:lnTo>
                  <a:pt x="4173255" y="6951550"/>
                </a:lnTo>
                <a:lnTo>
                  <a:pt x="0" y="6951550"/>
                </a:lnTo>
                <a:lnTo>
                  <a:pt x="0" y="0"/>
                </a:lnTo>
                <a:close/>
              </a:path>
            </a:pathLst>
          </a:custGeom>
          <a:blipFill>
            <a:blip r:embed="rId2"/>
            <a:stretch>
              <a:fillRect l="0" t="0" r="0" b="0"/>
            </a:stretch>
          </a:blipFill>
        </p:spPr>
      </p:sp>
      <p:sp>
        <p:nvSpPr>
          <p:cNvPr name="Freeform 3" id="3"/>
          <p:cNvSpPr/>
          <p:nvPr/>
        </p:nvSpPr>
        <p:spPr>
          <a:xfrm flipH="false" flipV="false" rot="0">
            <a:off x="5976138" y="4756145"/>
            <a:ext cx="11740408" cy="1124392"/>
          </a:xfrm>
          <a:custGeom>
            <a:avLst/>
            <a:gdLst/>
            <a:ahLst/>
            <a:cxnLst/>
            <a:rect r="r" b="b" t="t" l="l"/>
            <a:pathLst>
              <a:path h="1124392" w="11740408">
                <a:moveTo>
                  <a:pt x="0" y="0"/>
                </a:moveTo>
                <a:lnTo>
                  <a:pt x="11740408" y="0"/>
                </a:lnTo>
                <a:lnTo>
                  <a:pt x="11740408" y="1124392"/>
                </a:lnTo>
                <a:lnTo>
                  <a:pt x="0" y="1124392"/>
                </a:lnTo>
                <a:lnTo>
                  <a:pt x="0" y="0"/>
                </a:lnTo>
                <a:close/>
              </a:path>
            </a:pathLst>
          </a:custGeom>
          <a:blipFill>
            <a:blip r:embed="rId3"/>
            <a:stretch>
              <a:fillRect l="0" t="0" r="0" b="0"/>
            </a:stretch>
          </a:blipFill>
        </p:spPr>
      </p:sp>
      <p:sp>
        <p:nvSpPr>
          <p:cNvPr name="Freeform 4" id="4"/>
          <p:cNvSpPr/>
          <p:nvPr/>
        </p:nvSpPr>
        <p:spPr>
          <a:xfrm flipH="false" flipV="false" rot="0">
            <a:off x="5550274" y="6867156"/>
            <a:ext cx="12592137" cy="1528722"/>
          </a:xfrm>
          <a:custGeom>
            <a:avLst/>
            <a:gdLst/>
            <a:ahLst/>
            <a:cxnLst/>
            <a:rect r="r" b="b" t="t" l="l"/>
            <a:pathLst>
              <a:path h="1528722" w="12592137">
                <a:moveTo>
                  <a:pt x="0" y="0"/>
                </a:moveTo>
                <a:lnTo>
                  <a:pt x="12592136" y="0"/>
                </a:lnTo>
                <a:lnTo>
                  <a:pt x="12592136" y="1528721"/>
                </a:lnTo>
                <a:lnTo>
                  <a:pt x="0" y="1528721"/>
                </a:lnTo>
                <a:lnTo>
                  <a:pt x="0" y="0"/>
                </a:lnTo>
                <a:close/>
              </a:path>
            </a:pathLst>
          </a:custGeom>
          <a:blipFill>
            <a:blip r:embed="rId4"/>
            <a:stretch>
              <a:fillRect l="0" t="0" r="0" b="0"/>
            </a:stretch>
          </a:blipFill>
        </p:spPr>
      </p:sp>
      <p:sp>
        <p:nvSpPr>
          <p:cNvPr name="TextBox 5" id="5"/>
          <p:cNvSpPr txBox="true"/>
          <p:nvPr/>
        </p:nvSpPr>
        <p:spPr>
          <a:xfrm rot="0">
            <a:off x="428953" y="141605"/>
            <a:ext cx="17498221" cy="181102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Reducción de la dimensionalidad con 3</a:t>
            </a:r>
          </a:p>
          <a:p>
            <a:pPr algn="ctr">
              <a:lnSpc>
                <a:spcPts val="7279"/>
              </a:lnSpc>
            </a:pPr>
            <a:r>
              <a:rPr lang="en-US" sz="5199">
                <a:solidFill>
                  <a:srgbClr val="000000"/>
                </a:solidFill>
                <a:latin typeface="Open Sans Bold"/>
              </a:rPr>
              <a:t>componentes principales.</a:t>
            </a:r>
          </a:p>
        </p:txBody>
      </p:sp>
      <p:sp>
        <p:nvSpPr>
          <p:cNvPr name="TextBox 6" id="6"/>
          <p:cNvSpPr txBox="true"/>
          <p:nvPr/>
        </p:nvSpPr>
        <p:spPr>
          <a:xfrm rot="0">
            <a:off x="428953" y="2150790"/>
            <a:ext cx="12979178" cy="695959"/>
          </a:xfrm>
          <a:prstGeom prst="rect">
            <a:avLst/>
          </a:prstGeom>
        </p:spPr>
        <p:txBody>
          <a:bodyPr anchor="t" rtlCol="false" tIns="0" lIns="0" bIns="0" rIns="0">
            <a:spAutoFit/>
          </a:bodyPr>
          <a:lstStyle/>
          <a:p>
            <a:pPr algn="l">
              <a:lnSpc>
                <a:spcPts val="5740"/>
              </a:lnSpc>
            </a:pPr>
            <a:r>
              <a:rPr lang="en-US" sz="4100">
                <a:solidFill>
                  <a:srgbClr val="000000"/>
                </a:solidFill>
                <a:latin typeface="Open Sans Bold"/>
              </a:rPr>
              <a:t>Importancia de las variables según componente: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4729" y="137204"/>
            <a:ext cx="9202762" cy="5080904"/>
          </a:xfrm>
          <a:custGeom>
            <a:avLst/>
            <a:gdLst/>
            <a:ahLst/>
            <a:cxnLst/>
            <a:rect r="r" b="b" t="t" l="l"/>
            <a:pathLst>
              <a:path h="5080904" w="9202762">
                <a:moveTo>
                  <a:pt x="0" y="0"/>
                </a:moveTo>
                <a:lnTo>
                  <a:pt x="9202762" y="0"/>
                </a:lnTo>
                <a:lnTo>
                  <a:pt x="9202762" y="5080904"/>
                </a:lnTo>
                <a:lnTo>
                  <a:pt x="0" y="5080904"/>
                </a:lnTo>
                <a:lnTo>
                  <a:pt x="0" y="0"/>
                </a:lnTo>
                <a:close/>
              </a:path>
            </a:pathLst>
          </a:custGeom>
          <a:blipFill>
            <a:blip r:embed="rId2"/>
            <a:stretch>
              <a:fillRect l="0" t="0" r="0" b="0"/>
            </a:stretch>
          </a:blipFill>
        </p:spPr>
      </p:sp>
      <p:sp>
        <p:nvSpPr>
          <p:cNvPr name="Freeform 3" id="3"/>
          <p:cNvSpPr/>
          <p:nvPr/>
        </p:nvSpPr>
        <p:spPr>
          <a:xfrm flipH="false" flipV="false" rot="0">
            <a:off x="188356" y="5515241"/>
            <a:ext cx="9781059" cy="4615889"/>
          </a:xfrm>
          <a:custGeom>
            <a:avLst/>
            <a:gdLst/>
            <a:ahLst/>
            <a:cxnLst/>
            <a:rect r="r" b="b" t="t" l="l"/>
            <a:pathLst>
              <a:path h="4615889" w="9781059">
                <a:moveTo>
                  <a:pt x="0" y="0"/>
                </a:moveTo>
                <a:lnTo>
                  <a:pt x="9781059" y="0"/>
                </a:lnTo>
                <a:lnTo>
                  <a:pt x="9781059" y="4615889"/>
                </a:lnTo>
                <a:lnTo>
                  <a:pt x="0" y="4615889"/>
                </a:lnTo>
                <a:lnTo>
                  <a:pt x="0" y="0"/>
                </a:lnTo>
                <a:close/>
              </a:path>
            </a:pathLst>
          </a:custGeom>
          <a:blipFill>
            <a:blip r:embed="rId3"/>
            <a:stretch>
              <a:fillRect l="0" t="0" r="0" b="0"/>
            </a:stretch>
          </a:blipFill>
        </p:spPr>
      </p:sp>
      <p:sp>
        <p:nvSpPr>
          <p:cNvPr name="Freeform 4" id="4"/>
          <p:cNvSpPr/>
          <p:nvPr/>
        </p:nvSpPr>
        <p:spPr>
          <a:xfrm flipH="false" flipV="false" rot="0">
            <a:off x="10466755" y="3117298"/>
            <a:ext cx="7346342" cy="5596600"/>
          </a:xfrm>
          <a:custGeom>
            <a:avLst/>
            <a:gdLst/>
            <a:ahLst/>
            <a:cxnLst/>
            <a:rect r="r" b="b" t="t" l="l"/>
            <a:pathLst>
              <a:path h="5596600" w="7346342">
                <a:moveTo>
                  <a:pt x="0" y="0"/>
                </a:moveTo>
                <a:lnTo>
                  <a:pt x="7346342" y="0"/>
                </a:lnTo>
                <a:lnTo>
                  <a:pt x="7346342" y="5596600"/>
                </a:lnTo>
                <a:lnTo>
                  <a:pt x="0" y="5596600"/>
                </a:lnTo>
                <a:lnTo>
                  <a:pt x="0" y="0"/>
                </a:lnTo>
                <a:close/>
              </a:path>
            </a:pathLst>
          </a:custGeom>
          <a:blipFill>
            <a:blip r:embed="rId4"/>
            <a:stretch>
              <a:fillRect l="0" t="0" r="0" b="0"/>
            </a:stretch>
          </a:blipFill>
        </p:spPr>
      </p:sp>
      <p:sp>
        <p:nvSpPr>
          <p:cNvPr name="TextBox 5" id="5"/>
          <p:cNvSpPr txBox="true"/>
          <p:nvPr/>
        </p:nvSpPr>
        <p:spPr>
          <a:xfrm rot="0">
            <a:off x="10214287" y="1790561"/>
            <a:ext cx="7851279"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Composición del clúster</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545616" y="333375"/>
          <a:ext cx="13196768" cy="9620250"/>
        </p:xfrm>
        <a:graphic>
          <a:graphicData uri="http://schemas.openxmlformats.org/drawingml/2006/table">
            <a:tbl>
              <a:tblPr/>
              <a:tblGrid>
                <a:gridCol w="1477826"/>
                <a:gridCol w="11718942"/>
              </a:tblGrid>
              <a:tr h="726057">
                <a:tc>
                  <a:txBody>
                    <a:bodyPr anchor="t" rtlCol="false"/>
                    <a:lstStyle/>
                    <a:p>
                      <a:pPr algn="l">
                        <a:lnSpc>
                          <a:spcPts val="2239"/>
                        </a:lnSpc>
                        <a:defRPr/>
                      </a:pPr>
                      <a:r>
                        <a:rPr lang="en-US" sz="1599">
                          <a:solidFill>
                            <a:srgbClr val="000000"/>
                          </a:solidFill>
                          <a:latin typeface="Canva Sans Bold"/>
                        </a:rPr>
                        <a:t>Clúster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Canva Sans Bold"/>
                        </a:rPr>
                        <a:t>Descripción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34248">
                <a:tc>
                  <a:txBody>
                    <a:bodyPr anchor="t" rtlCol="false"/>
                    <a:lstStyle/>
                    <a:p>
                      <a:pPr algn="l">
                        <a:lnSpc>
                          <a:spcPts val="2239"/>
                        </a:lnSpc>
                        <a:defRPr/>
                      </a:pPr>
                      <a:r>
                        <a:rPr lang="en-US" sz="1599">
                          <a:solidFill>
                            <a:srgbClr val="000000"/>
                          </a:solidFill>
                          <a:latin typeface="Canva Sans Bold"/>
                        </a:rPr>
                        <a:t>Cluster 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Canva Sans"/>
                        </a:rPr>
                        <a:t>La razón de ausencia corresponde a fisioterapia y consulta dental con 34% y 42.9 % respectivamente.Mes de ausencia significativa entre los tres primeros meses (enero, febrero y marzo) y registrados los viernes en su mayor proporción.En la estación de otoño se registra con un 54%.Presentan una edad de 38 años.El gasto en transporte en promedio está alrededor de 200 UM (unidades monetarias).El ausentismo se caracteriza alrededor de las 2 horas en la mayor parte de los registros.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34248">
                <a:tc>
                  <a:txBody>
                    <a:bodyPr anchor="t" rtlCol="false"/>
                    <a:lstStyle/>
                    <a:p>
                      <a:pPr algn="l">
                        <a:lnSpc>
                          <a:spcPts val="2239"/>
                        </a:lnSpc>
                        <a:defRPr/>
                      </a:pPr>
                      <a:r>
                        <a:rPr lang="en-US" sz="1599">
                          <a:solidFill>
                            <a:srgbClr val="000000"/>
                          </a:solidFill>
                          <a:latin typeface="Canva Sans Bold"/>
                        </a:rPr>
                        <a:t>Cluster 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Canva Sans"/>
                        </a:rPr>
                        <a:t>La razón de ausencia corresponde a enfermedades del sistema osteomuscular y del tejido conjuntivo con un 33.7%Las ausencias en mayor proporción entre los meses de marzo y junio. Con día más significativo los lunes.La mayoría tienen alrededor de 28 años, pero también presenta gran proporción en 37 y 38 años.El gasto en transporte en promedio está alrededor de 222 UM (unidades monetarias).El ausentismo se caracteriza alrededor de las 8 horas en la mayor parte de los registros.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34248">
                <a:tc>
                  <a:txBody>
                    <a:bodyPr anchor="t" rtlCol="false"/>
                    <a:lstStyle/>
                    <a:p>
                      <a:pPr algn="l">
                        <a:lnSpc>
                          <a:spcPts val="2239"/>
                        </a:lnSpc>
                        <a:defRPr/>
                      </a:pPr>
                      <a:r>
                        <a:rPr lang="en-US" sz="1599">
                          <a:solidFill>
                            <a:srgbClr val="000000"/>
                          </a:solidFill>
                          <a:latin typeface="Canva Sans Bold"/>
                        </a:rPr>
                        <a:t>Cluster 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Canva Sans"/>
                        </a:rPr>
                        <a:t>La razón de ausencia corresponde a consulta médica representado en un 44.3% y consulta dental de un 26%.Ausencias concentradas en los últimos 5 meses desde agosto a diciembre. Siendo los martes con la mayor proporción.Se presenta en la estación de primavera con un 60%.La mayor cantidad tienen una edad de 28 años, pero su promedio oscila entre los 36 y 40 años.El gasto en transporte en promedio es alrededor de 227 UM (unidades monetarias).El ausentismo se caracteriza de 1 a 8 horas, con un promedio de 4.9 horas.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57200">
                <a:tc>
                  <a:txBody>
                    <a:bodyPr anchor="t" rtlCol="false"/>
                    <a:lstStyle/>
                    <a:p>
                      <a:pPr algn="l">
                        <a:lnSpc>
                          <a:spcPts val="2239"/>
                        </a:lnSpc>
                        <a:defRPr/>
                      </a:pPr>
                      <a:r>
                        <a:rPr lang="en-US" sz="1599">
                          <a:solidFill>
                            <a:srgbClr val="000000"/>
                          </a:solidFill>
                          <a:latin typeface="Canva Sans Bold"/>
                        </a:rPr>
                        <a:t>Cluster 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Canva Sans"/>
                        </a:rPr>
                        <a:t>No presenta razón de ausencia en 59.7 %, seguido de enfermedades infecciosas y parasitarias con un 22.2 %.Ausencias registradas en el mes de octubre, con el miércoles de día de mayor proporción.Estan en esta agrupación se concentran los que tienen fallos disciplinarios.El rango de edad oscila entre los 36 y 50 años.El gasto en transporte en promedio es alrededor de 241 UM (unidades monetarias).No registran horas de ausentismo.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34248">
                <a:tc>
                  <a:txBody>
                    <a:bodyPr anchor="t" rtlCol="false"/>
                    <a:lstStyle/>
                    <a:p>
                      <a:pPr algn="l">
                        <a:lnSpc>
                          <a:spcPts val="2239"/>
                        </a:lnSpc>
                        <a:defRPr/>
                      </a:pPr>
                      <a:r>
                        <a:rPr lang="en-US" sz="1599">
                          <a:solidFill>
                            <a:srgbClr val="000000"/>
                          </a:solidFill>
                          <a:latin typeface="Canva Sans Bold"/>
                        </a:rPr>
                        <a:t>Cluster 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Canva Sans"/>
                        </a:rPr>
                        <a:t>La razón de ausencia corresponde a consulta médica y lesiones, envenenamientos y algunas otras consecuencias de causas externas con un 40% y 23% respectivamente.Las ausencias en mayor proporción entre los meses de marzo y julio. Distribuidos todos los días de la semana.Presentan una edad de 28 años.El gasto en transporte en promedio es alrededor de 233 UM (unidades monetarias).El ausentismo se caracteriza de 2 a 8 horas, con un promedio de 7 horas.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3" id="3"/>
          <p:cNvSpPr txBox="true"/>
          <p:nvPr/>
        </p:nvSpPr>
        <p:spPr>
          <a:xfrm rot="-5400000">
            <a:off x="-3771302" y="4198005"/>
            <a:ext cx="9944695"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Open Sans Bold"/>
              </a:rPr>
              <a:t>Interpretación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386371" y="1510492"/>
            <a:ext cx="10872929" cy="901700"/>
          </a:xfrm>
          <a:prstGeom prst="rect">
            <a:avLst/>
          </a:prstGeom>
        </p:spPr>
        <p:txBody>
          <a:bodyPr anchor="t" rtlCol="false" tIns="0" lIns="0" bIns="0" rIns="0">
            <a:spAutoFit/>
          </a:bodyPr>
          <a:lstStyle/>
          <a:p>
            <a:pPr algn="r">
              <a:lnSpc>
                <a:spcPts val="7000"/>
              </a:lnSpc>
              <a:spcBef>
                <a:spcPct val="0"/>
              </a:spcBef>
            </a:pPr>
            <a:r>
              <a:rPr lang="en-US" sz="5000">
                <a:solidFill>
                  <a:srgbClr val="003C4D"/>
                </a:solidFill>
                <a:latin typeface="Poppins Bold"/>
              </a:rPr>
              <a:t>Absentismo en el trabajo</a:t>
            </a:r>
          </a:p>
        </p:txBody>
      </p:sp>
      <p:sp>
        <p:nvSpPr>
          <p:cNvPr name="TextBox 3" id="3"/>
          <p:cNvSpPr txBox="true"/>
          <p:nvPr/>
        </p:nvSpPr>
        <p:spPr>
          <a:xfrm rot="0">
            <a:off x="9303580" y="904875"/>
            <a:ext cx="7955720" cy="727074"/>
          </a:xfrm>
          <a:prstGeom prst="rect">
            <a:avLst/>
          </a:prstGeom>
        </p:spPr>
        <p:txBody>
          <a:bodyPr anchor="t" rtlCol="false" tIns="0" lIns="0" bIns="0" rIns="0">
            <a:spAutoFit/>
          </a:bodyPr>
          <a:lstStyle/>
          <a:p>
            <a:pPr algn="r">
              <a:lnSpc>
                <a:spcPts val="5600"/>
              </a:lnSpc>
              <a:spcBef>
                <a:spcPct val="0"/>
              </a:spcBef>
            </a:pPr>
            <a:r>
              <a:rPr lang="en-US" sz="4000">
                <a:solidFill>
                  <a:srgbClr val="003C4D"/>
                </a:solidFill>
                <a:latin typeface="Poppins Semi-Bold"/>
              </a:rPr>
              <a:t>Planteamiento del problema</a:t>
            </a:r>
          </a:p>
        </p:txBody>
      </p:sp>
      <p:sp>
        <p:nvSpPr>
          <p:cNvPr name="TextBox 4" id="4"/>
          <p:cNvSpPr txBox="true"/>
          <p:nvPr/>
        </p:nvSpPr>
        <p:spPr>
          <a:xfrm rot="0">
            <a:off x="7919826" y="2962792"/>
            <a:ext cx="9339474" cy="1257300"/>
          </a:xfrm>
          <a:prstGeom prst="rect">
            <a:avLst/>
          </a:prstGeom>
        </p:spPr>
        <p:txBody>
          <a:bodyPr anchor="t" rtlCol="false" tIns="0" lIns="0" bIns="0" rIns="0">
            <a:spAutoFit/>
          </a:bodyPr>
          <a:lstStyle/>
          <a:p>
            <a:pPr algn="just">
              <a:lnSpc>
                <a:spcPts val="3240"/>
              </a:lnSpc>
            </a:pPr>
            <a:r>
              <a:rPr lang="en-US" sz="2700">
                <a:solidFill>
                  <a:srgbClr val="000000"/>
                </a:solidFill>
                <a:latin typeface="Poppins"/>
              </a:rPr>
              <a:t>La base de datos se creó con registros de absentismo laboral desde julio de 2007 hasta julio de 2010 en una empresa de mensajería en Brasil.</a:t>
            </a:r>
          </a:p>
        </p:txBody>
      </p:sp>
      <p:grpSp>
        <p:nvGrpSpPr>
          <p:cNvPr name="Group 5" id="5"/>
          <p:cNvGrpSpPr/>
          <p:nvPr/>
        </p:nvGrpSpPr>
        <p:grpSpPr>
          <a:xfrm rot="0">
            <a:off x="-821648" y="200377"/>
            <a:ext cx="7475557" cy="6810704"/>
            <a:chOff x="0" y="0"/>
            <a:chExt cx="812800" cy="740512"/>
          </a:xfrm>
        </p:grpSpPr>
        <p:sp>
          <p:nvSpPr>
            <p:cNvPr name="Freeform 6" id="6"/>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74C60"/>
            </a:solidFill>
          </p:spPr>
        </p:sp>
        <p:sp>
          <p:nvSpPr>
            <p:cNvPr name="TextBox 7" id="7"/>
            <p:cNvSpPr txBox="true"/>
            <p:nvPr/>
          </p:nvSpPr>
          <p:spPr>
            <a:xfrm>
              <a:off x="139700" y="89176"/>
              <a:ext cx="533400" cy="52406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7738" y="821320"/>
            <a:ext cx="6107738" cy="5568820"/>
            <a:chOff x="0" y="0"/>
            <a:chExt cx="4605871" cy="4199471"/>
          </a:xfrm>
        </p:grpSpPr>
        <p:sp>
          <p:nvSpPr>
            <p:cNvPr name="Freeform 9" id="9"/>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2"/>
              <a:stretch>
                <a:fillRect l="-18382" t="0" r="-18382" b="0"/>
              </a:stretch>
            </a:blipFill>
          </p:spPr>
        </p:sp>
      </p:grpSp>
      <p:grpSp>
        <p:nvGrpSpPr>
          <p:cNvPr name="Group 10" id="10"/>
          <p:cNvGrpSpPr/>
          <p:nvPr/>
        </p:nvGrpSpPr>
        <p:grpSpPr>
          <a:xfrm rot="0">
            <a:off x="-281237" y="4809167"/>
            <a:ext cx="5139315" cy="4682241"/>
            <a:chOff x="0" y="0"/>
            <a:chExt cx="812800" cy="740512"/>
          </a:xfrm>
        </p:grpSpPr>
        <p:sp>
          <p:nvSpPr>
            <p:cNvPr name="Freeform 11" id="11"/>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03C4D"/>
            </a:solidFill>
          </p:spPr>
        </p:sp>
        <p:sp>
          <p:nvSpPr>
            <p:cNvPr name="TextBox 12" id="12"/>
            <p:cNvSpPr txBox="true"/>
            <p:nvPr/>
          </p:nvSpPr>
          <p:spPr>
            <a:xfrm>
              <a:off x="139700" y="89176"/>
              <a:ext cx="533400" cy="524061"/>
            </a:xfrm>
            <a:prstGeom prst="rect">
              <a:avLst/>
            </a:prstGeom>
          </p:spPr>
          <p:txBody>
            <a:bodyPr anchor="ctr" rtlCol="false" tIns="43619" lIns="43619" bIns="43619" rIns="43619"/>
            <a:lstStyle/>
            <a:p>
              <a:pPr algn="ctr">
                <a:lnSpc>
                  <a:spcPts val="2659"/>
                </a:lnSpc>
              </a:pPr>
            </a:p>
          </p:txBody>
        </p:sp>
      </p:grpSp>
      <p:grpSp>
        <p:nvGrpSpPr>
          <p:cNvPr name="Group 13" id="13"/>
          <p:cNvGrpSpPr/>
          <p:nvPr/>
        </p:nvGrpSpPr>
        <p:grpSpPr>
          <a:xfrm rot="0">
            <a:off x="101625" y="5156444"/>
            <a:ext cx="4373592" cy="3987687"/>
            <a:chOff x="0" y="0"/>
            <a:chExt cx="4605871" cy="4199471"/>
          </a:xfrm>
        </p:grpSpPr>
        <p:sp>
          <p:nvSpPr>
            <p:cNvPr name="Freeform 14" id="14"/>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3"/>
              <a:stretch>
                <a:fillRect l="-18297" t="0" r="-18297" b="0"/>
              </a:stretch>
            </a:blipFill>
          </p:spPr>
        </p:sp>
      </p:grpSp>
      <p:grpSp>
        <p:nvGrpSpPr>
          <p:cNvPr name="Group 15" id="15"/>
          <p:cNvGrpSpPr/>
          <p:nvPr/>
        </p:nvGrpSpPr>
        <p:grpSpPr>
          <a:xfrm rot="0">
            <a:off x="101625" y="-2152726"/>
            <a:ext cx="3641647" cy="3268417"/>
            <a:chOff x="0" y="0"/>
            <a:chExt cx="2254095" cy="2023074"/>
          </a:xfrm>
        </p:grpSpPr>
        <p:sp>
          <p:nvSpPr>
            <p:cNvPr name="Freeform 16" id="16"/>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7" id="17"/>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531269" y="8580759"/>
            <a:ext cx="3641647" cy="3268417"/>
            <a:chOff x="0" y="0"/>
            <a:chExt cx="2254095" cy="2023074"/>
          </a:xfrm>
        </p:grpSpPr>
        <p:sp>
          <p:nvSpPr>
            <p:cNvPr name="Freeform 19" id="19"/>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20" id="20"/>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2906606" y="-1414781"/>
            <a:ext cx="3641647" cy="3268417"/>
            <a:chOff x="0" y="0"/>
            <a:chExt cx="2254095" cy="2023074"/>
          </a:xfrm>
        </p:grpSpPr>
        <p:sp>
          <p:nvSpPr>
            <p:cNvPr name="Freeform 22" id="22"/>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03C4D"/>
            </a:solidFill>
          </p:spPr>
        </p:sp>
        <p:sp>
          <p:nvSpPr>
            <p:cNvPr name="TextBox 23" id="23"/>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2278895" y="7645015"/>
            <a:ext cx="4065231" cy="3673735"/>
            <a:chOff x="0" y="0"/>
            <a:chExt cx="2254095" cy="2037017"/>
          </a:xfrm>
        </p:grpSpPr>
        <p:sp>
          <p:nvSpPr>
            <p:cNvPr name="Freeform 25" id="25"/>
            <p:cNvSpPr/>
            <p:nvPr/>
          </p:nvSpPr>
          <p:spPr>
            <a:xfrm flipH="false" flipV="false" rot="0">
              <a:off x="0" y="0"/>
              <a:ext cx="2254095" cy="2037017"/>
            </a:xfrm>
            <a:custGeom>
              <a:avLst/>
              <a:gdLst/>
              <a:ahLst/>
              <a:cxnLst/>
              <a:rect r="r" b="b" t="t" l="l"/>
              <a:pathLst>
                <a:path h="2037017" w="2254095">
                  <a:moveTo>
                    <a:pt x="1127047" y="0"/>
                  </a:moveTo>
                  <a:lnTo>
                    <a:pt x="2254095" y="1018509"/>
                  </a:lnTo>
                  <a:lnTo>
                    <a:pt x="1127047" y="2037017"/>
                  </a:lnTo>
                  <a:lnTo>
                    <a:pt x="0" y="1018509"/>
                  </a:lnTo>
                  <a:lnTo>
                    <a:pt x="1127047" y="0"/>
                  </a:lnTo>
                  <a:close/>
                </a:path>
              </a:pathLst>
            </a:custGeom>
            <a:solidFill>
              <a:srgbClr val="074C60"/>
            </a:solidFill>
          </p:spPr>
        </p:sp>
        <p:sp>
          <p:nvSpPr>
            <p:cNvPr name="TextBox 26" id="26"/>
            <p:cNvSpPr txBox="true"/>
            <p:nvPr/>
          </p:nvSpPr>
          <p:spPr>
            <a:xfrm>
              <a:off x="387422" y="312012"/>
              <a:ext cx="1479250" cy="1374893"/>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8312466" y="5212801"/>
            <a:ext cx="7542622" cy="4278607"/>
            <a:chOff x="0" y="0"/>
            <a:chExt cx="1854774" cy="1052134"/>
          </a:xfrm>
        </p:grpSpPr>
        <p:sp>
          <p:nvSpPr>
            <p:cNvPr name="Freeform 28" id="28"/>
            <p:cNvSpPr/>
            <p:nvPr/>
          </p:nvSpPr>
          <p:spPr>
            <a:xfrm flipH="false" flipV="false" rot="0">
              <a:off x="0" y="0"/>
              <a:ext cx="1854774" cy="1052134"/>
            </a:xfrm>
            <a:custGeom>
              <a:avLst/>
              <a:gdLst/>
              <a:ahLst/>
              <a:cxnLst/>
              <a:rect r="r" b="b" t="t" l="l"/>
              <a:pathLst>
                <a:path h="1052134" w="1854774">
                  <a:moveTo>
                    <a:pt x="0" y="0"/>
                  </a:moveTo>
                  <a:lnTo>
                    <a:pt x="1854774" y="0"/>
                  </a:lnTo>
                  <a:lnTo>
                    <a:pt x="1854774" y="1052134"/>
                  </a:lnTo>
                  <a:lnTo>
                    <a:pt x="0" y="1052134"/>
                  </a:lnTo>
                  <a:close/>
                </a:path>
              </a:pathLst>
            </a:custGeom>
            <a:solidFill>
              <a:srgbClr val="075870"/>
            </a:solidFill>
          </p:spPr>
        </p:sp>
        <p:sp>
          <p:nvSpPr>
            <p:cNvPr name="TextBox 29" id="29"/>
            <p:cNvSpPr txBox="true"/>
            <p:nvPr/>
          </p:nvSpPr>
          <p:spPr>
            <a:xfrm>
              <a:off x="0" y="-38100"/>
              <a:ext cx="1854774" cy="1090234"/>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4843518" y="4291196"/>
            <a:ext cx="2023142" cy="1843210"/>
            <a:chOff x="0" y="0"/>
            <a:chExt cx="812800" cy="740512"/>
          </a:xfrm>
        </p:grpSpPr>
        <p:sp>
          <p:nvSpPr>
            <p:cNvPr name="Freeform 31" id="31"/>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03C4D"/>
            </a:solidFill>
          </p:spPr>
        </p:sp>
        <p:sp>
          <p:nvSpPr>
            <p:cNvPr name="TextBox 32" id="32"/>
            <p:cNvSpPr txBox="true"/>
            <p:nvPr/>
          </p:nvSpPr>
          <p:spPr>
            <a:xfrm>
              <a:off x="139700" y="89176"/>
              <a:ext cx="533400" cy="524061"/>
            </a:xfrm>
            <a:prstGeom prst="rect">
              <a:avLst/>
            </a:prstGeom>
          </p:spPr>
          <p:txBody>
            <a:bodyPr anchor="ctr" rtlCol="false" tIns="41020" lIns="41020" bIns="41020" rIns="41020"/>
            <a:lstStyle/>
            <a:p>
              <a:pPr algn="ctr">
                <a:lnSpc>
                  <a:spcPts val="2659"/>
                </a:lnSpc>
              </a:pPr>
            </a:p>
          </p:txBody>
        </p:sp>
      </p:grpSp>
      <p:sp>
        <p:nvSpPr>
          <p:cNvPr name="Freeform 33" id="33"/>
          <p:cNvSpPr/>
          <p:nvPr/>
        </p:nvSpPr>
        <p:spPr>
          <a:xfrm flipH="false" flipV="false" rot="0">
            <a:off x="15439792" y="4791374"/>
            <a:ext cx="830594" cy="842853"/>
          </a:xfrm>
          <a:custGeom>
            <a:avLst/>
            <a:gdLst/>
            <a:ahLst/>
            <a:cxnLst/>
            <a:rect r="r" b="b" t="t" l="l"/>
            <a:pathLst>
              <a:path h="842853" w="830594">
                <a:moveTo>
                  <a:pt x="0" y="0"/>
                </a:moveTo>
                <a:lnTo>
                  <a:pt x="830594" y="0"/>
                </a:lnTo>
                <a:lnTo>
                  <a:pt x="830594" y="842854"/>
                </a:lnTo>
                <a:lnTo>
                  <a:pt x="0" y="8428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4" id="34"/>
          <p:cNvSpPr txBox="true"/>
          <p:nvPr/>
        </p:nvSpPr>
        <p:spPr>
          <a:xfrm rot="0">
            <a:off x="8784546" y="5615178"/>
            <a:ext cx="6655246" cy="3518360"/>
          </a:xfrm>
          <a:prstGeom prst="rect">
            <a:avLst/>
          </a:prstGeom>
        </p:spPr>
        <p:txBody>
          <a:bodyPr anchor="t" rtlCol="false" tIns="0" lIns="0" bIns="0" rIns="0">
            <a:spAutoFit/>
          </a:bodyPr>
          <a:lstStyle/>
          <a:p>
            <a:pPr algn="just">
              <a:lnSpc>
                <a:spcPts val="3113"/>
              </a:lnSpc>
            </a:pPr>
            <a:r>
              <a:rPr lang="en-US" sz="2594">
                <a:solidFill>
                  <a:srgbClr val="FFFFFF"/>
                </a:solidFill>
                <a:latin typeface="Poppins"/>
              </a:rPr>
              <a:t>¿Cómo pueden las técnicas de aprendizaje no supervisado, como el clustering y la reducción de dimensionalidad, utilizarse para analizar el conjunto de datos de Absentismo en el trabajo y proporcionar información relevante para la gestión y prevención del ausentismo laboral en una empresa de mensajería en Brasil?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594307"/>
            <a:ext cx="7524607" cy="901700"/>
          </a:xfrm>
          <a:prstGeom prst="rect">
            <a:avLst/>
          </a:prstGeom>
        </p:spPr>
        <p:txBody>
          <a:bodyPr anchor="t" rtlCol="false" tIns="0" lIns="0" bIns="0" rIns="0">
            <a:spAutoFit/>
          </a:bodyPr>
          <a:lstStyle/>
          <a:p>
            <a:pPr algn="l">
              <a:lnSpc>
                <a:spcPts val="7000"/>
              </a:lnSpc>
              <a:spcBef>
                <a:spcPct val="0"/>
              </a:spcBef>
            </a:pPr>
            <a:r>
              <a:rPr lang="en-US" sz="5000">
                <a:solidFill>
                  <a:srgbClr val="003C4D"/>
                </a:solidFill>
                <a:latin typeface="Poppins Bold"/>
              </a:rPr>
              <a:t>Conclusiones</a:t>
            </a:r>
          </a:p>
        </p:txBody>
      </p:sp>
      <p:sp>
        <p:nvSpPr>
          <p:cNvPr name="TextBox 3" id="3"/>
          <p:cNvSpPr txBox="true"/>
          <p:nvPr/>
        </p:nvSpPr>
        <p:spPr>
          <a:xfrm rot="0">
            <a:off x="1028700" y="2120336"/>
            <a:ext cx="11683913" cy="6886575"/>
          </a:xfrm>
          <a:prstGeom prst="rect">
            <a:avLst/>
          </a:prstGeom>
        </p:spPr>
        <p:txBody>
          <a:bodyPr anchor="t" rtlCol="false" tIns="0" lIns="0" bIns="0" rIns="0">
            <a:spAutoFit/>
          </a:bodyPr>
          <a:lstStyle/>
          <a:p>
            <a:pPr algn="just">
              <a:lnSpc>
                <a:spcPts val="3600"/>
              </a:lnSpc>
            </a:pPr>
            <a:r>
              <a:rPr lang="en-US" sz="3000">
                <a:solidFill>
                  <a:srgbClr val="000000"/>
                </a:solidFill>
                <a:latin typeface="Poppins"/>
              </a:rPr>
              <a:t>1 Los algoritmos de clustering como K-Means y DBSCAN presentan desafíos para identificar la estructura subyacente en los datos de ausentismo laboral, requiriendo un enfoque más exhaustivo.</a:t>
            </a:r>
          </a:p>
          <a:p>
            <a:pPr algn="just">
              <a:lnSpc>
                <a:spcPts val="3600"/>
              </a:lnSpc>
            </a:pPr>
          </a:p>
          <a:p>
            <a:pPr algn="just">
              <a:lnSpc>
                <a:spcPts val="3600"/>
              </a:lnSpc>
            </a:pPr>
            <a:r>
              <a:rPr lang="en-US" sz="3000">
                <a:solidFill>
                  <a:srgbClr val="000000"/>
                </a:solidFill>
                <a:latin typeface="Poppins"/>
              </a:rPr>
              <a:t>2. </a:t>
            </a:r>
            <a:r>
              <a:rPr lang="en-US" sz="3000">
                <a:solidFill>
                  <a:srgbClr val="000000"/>
                </a:solidFill>
                <a:latin typeface="Poppins"/>
              </a:rPr>
              <a:t>La reducción de dimensionalidad mediante PCA permite       explicar hasta un 88% de la varianza en los datos, simplificando su estructura e facilitando la interpretación de los resultados de clustering.</a:t>
            </a:r>
          </a:p>
          <a:p>
            <a:pPr algn="just">
              <a:lnSpc>
                <a:spcPts val="3600"/>
              </a:lnSpc>
            </a:pPr>
          </a:p>
          <a:p>
            <a:pPr algn="just">
              <a:lnSpc>
                <a:spcPts val="3600"/>
              </a:lnSpc>
            </a:pPr>
            <a:r>
              <a:rPr lang="en-US" sz="3000">
                <a:solidFill>
                  <a:srgbClr val="000000"/>
                </a:solidFill>
                <a:latin typeface="Poppins"/>
              </a:rPr>
              <a:t>3. </a:t>
            </a:r>
            <a:r>
              <a:rPr lang="en-US" sz="3000">
                <a:solidFill>
                  <a:srgbClr val="000000"/>
                </a:solidFill>
                <a:latin typeface="Poppins"/>
              </a:rPr>
              <a:t>Los clusters identificados revelan patrones distintivos de ausentismo laboral en cuanto a razones, momento, duración y características demográficas/laborales, proporcionando información valiosa para comprender las causas y diseñar estrategias de gestión y prevención efectivas.</a:t>
            </a:r>
          </a:p>
        </p:txBody>
      </p:sp>
      <p:grpSp>
        <p:nvGrpSpPr>
          <p:cNvPr name="Group 4" id="4"/>
          <p:cNvGrpSpPr/>
          <p:nvPr/>
        </p:nvGrpSpPr>
        <p:grpSpPr>
          <a:xfrm rot="0">
            <a:off x="12712613" y="495652"/>
            <a:ext cx="7475557" cy="6810704"/>
            <a:chOff x="0" y="0"/>
            <a:chExt cx="812800" cy="740512"/>
          </a:xfrm>
        </p:grpSpPr>
        <p:sp>
          <p:nvSpPr>
            <p:cNvPr name="Freeform 5" id="5"/>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74C60"/>
            </a:solidFill>
          </p:spPr>
        </p:sp>
        <p:sp>
          <p:nvSpPr>
            <p:cNvPr name="TextBox 6" id="6"/>
            <p:cNvSpPr txBox="true"/>
            <p:nvPr/>
          </p:nvSpPr>
          <p:spPr>
            <a:xfrm>
              <a:off x="139700" y="89176"/>
              <a:ext cx="533400" cy="524061"/>
            </a:xfrm>
            <a:prstGeom prst="rect">
              <a:avLst/>
            </a:prstGeom>
          </p:spPr>
          <p:txBody>
            <a:bodyPr anchor="ctr" rtlCol="false" tIns="50800" lIns="50800" bIns="50800" rIns="50800"/>
            <a:lstStyle/>
            <a:p>
              <a:pPr algn="ctr">
                <a:lnSpc>
                  <a:spcPts val="2659"/>
                </a:lnSpc>
              </a:pPr>
            </a:p>
          </p:txBody>
        </p:sp>
      </p:grpSp>
      <p:grpSp>
        <p:nvGrpSpPr>
          <p:cNvPr name="Group 7" id="7"/>
          <p:cNvGrpSpPr>
            <a:grpSpLocks noChangeAspect="true"/>
          </p:cNvGrpSpPr>
          <p:nvPr/>
        </p:nvGrpSpPr>
        <p:grpSpPr>
          <a:xfrm rot="0">
            <a:off x="13193158" y="1116595"/>
            <a:ext cx="6107738" cy="5568820"/>
            <a:chOff x="0" y="0"/>
            <a:chExt cx="4605871" cy="4199471"/>
          </a:xfrm>
        </p:grpSpPr>
        <p:sp>
          <p:nvSpPr>
            <p:cNvPr name="Freeform 8" id="8"/>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2"/>
              <a:stretch>
                <a:fillRect l="-18339" t="0" r="-18339" b="0"/>
              </a:stretch>
            </a:blipFill>
          </p:spPr>
        </p:sp>
      </p:grpSp>
      <p:grpSp>
        <p:nvGrpSpPr>
          <p:cNvPr name="Group 9" id="9"/>
          <p:cNvGrpSpPr/>
          <p:nvPr/>
        </p:nvGrpSpPr>
        <p:grpSpPr>
          <a:xfrm rot="0">
            <a:off x="13253024" y="5104442"/>
            <a:ext cx="5139315" cy="4682241"/>
            <a:chOff x="0" y="0"/>
            <a:chExt cx="812800" cy="740512"/>
          </a:xfrm>
        </p:grpSpPr>
        <p:sp>
          <p:nvSpPr>
            <p:cNvPr name="Freeform 10" id="10"/>
            <p:cNvSpPr/>
            <p:nvPr/>
          </p:nvSpPr>
          <p:spPr>
            <a:xfrm flipH="false" flipV="false" rot="0">
              <a:off x="0" y="0"/>
              <a:ext cx="812800" cy="740512"/>
            </a:xfrm>
            <a:custGeom>
              <a:avLst/>
              <a:gdLst/>
              <a:ahLst/>
              <a:cxnLst/>
              <a:rect r="r" b="b" t="t" l="l"/>
              <a:pathLst>
                <a:path h="740512" w="812800">
                  <a:moveTo>
                    <a:pt x="406400" y="0"/>
                  </a:moveTo>
                  <a:lnTo>
                    <a:pt x="812800" y="370256"/>
                  </a:lnTo>
                  <a:lnTo>
                    <a:pt x="406400" y="740512"/>
                  </a:lnTo>
                  <a:lnTo>
                    <a:pt x="0" y="370256"/>
                  </a:lnTo>
                  <a:lnTo>
                    <a:pt x="406400" y="0"/>
                  </a:lnTo>
                  <a:close/>
                </a:path>
              </a:pathLst>
            </a:custGeom>
            <a:solidFill>
              <a:srgbClr val="003C4D"/>
            </a:solidFill>
          </p:spPr>
        </p:sp>
        <p:sp>
          <p:nvSpPr>
            <p:cNvPr name="TextBox 11" id="11"/>
            <p:cNvSpPr txBox="true"/>
            <p:nvPr/>
          </p:nvSpPr>
          <p:spPr>
            <a:xfrm>
              <a:off x="139700" y="89176"/>
              <a:ext cx="533400" cy="524061"/>
            </a:xfrm>
            <a:prstGeom prst="rect">
              <a:avLst/>
            </a:prstGeom>
          </p:spPr>
          <p:txBody>
            <a:bodyPr anchor="ctr" rtlCol="false" tIns="43619" lIns="43619" bIns="43619" rIns="43619"/>
            <a:lstStyle/>
            <a:p>
              <a:pPr algn="ctr">
                <a:lnSpc>
                  <a:spcPts val="2659"/>
                </a:lnSpc>
              </a:pPr>
            </a:p>
          </p:txBody>
        </p:sp>
      </p:grpSp>
      <p:grpSp>
        <p:nvGrpSpPr>
          <p:cNvPr name="Group 12" id="12"/>
          <p:cNvGrpSpPr>
            <a:grpSpLocks noChangeAspect="true"/>
          </p:cNvGrpSpPr>
          <p:nvPr/>
        </p:nvGrpSpPr>
        <p:grpSpPr>
          <a:xfrm rot="0">
            <a:off x="13635886" y="5451719"/>
            <a:ext cx="4373592" cy="3987687"/>
            <a:chOff x="0" y="0"/>
            <a:chExt cx="4605871" cy="4199471"/>
          </a:xfrm>
        </p:grpSpPr>
        <p:sp>
          <p:nvSpPr>
            <p:cNvPr name="Freeform 13" id="13"/>
            <p:cNvSpPr/>
            <p:nvPr/>
          </p:nvSpPr>
          <p:spPr>
            <a:xfrm flipH="false" flipV="false" rot="0">
              <a:off x="0" y="0"/>
              <a:ext cx="4605909" cy="4199509"/>
            </a:xfrm>
            <a:custGeom>
              <a:avLst/>
              <a:gdLst/>
              <a:ahLst/>
              <a:cxnLst/>
              <a:rect r="r" b="b" t="t" l="l"/>
              <a:pathLst>
                <a:path h="4199509" w="4605909">
                  <a:moveTo>
                    <a:pt x="2302891" y="0"/>
                  </a:moveTo>
                  <a:lnTo>
                    <a:pt x="0" y="2099691"/>
                  </a:lnTo>
                  <a:lnTo>
                    <a:pt x="2302891" y="4199509"/>
                  </a:lnTo>
                  <a:lnTo>
                    <a:pt x="4605909" y="2099691"/>
                  </a:lnTo>
                  <a:lnTo>
                    <a:pt x="2302891" y="0"/>
                  </a:lnTo>
                  <a:close/>
                </a:path>
              </a:pathLst>
            </a:custGeom>
            <a:blipFill>
              <a:blip r:embed="rId3"/>
              <a:stretch>
                <a:fillRect l="-18812" t="0" r="-18812" b="0"/>
              </a:stretch>
            </a:blipFill>
          </p:spPr>
        </p:sp>
      </p:grpSp>
      <p:grpSp>
        <p:nvGrpSpPr>
          <p:cNvPr name="Group 14" id="14"/>
          <p:cNvGrpSpPr/>
          <p:nvPr/>
        </p:nvGrpSpPr>
        <p:grpSpPr>
          <a:xfrm rot="0">
            <a:off x="13635886" y="-1857451"/>
            <a:ext cx="3641647" cy="3268417"/>
            <a:chOff x="0" y="0"/>
            <a:chExt cx="2254095" cy="2023074"/>
          </a:xfrm>
        </p:grpSpPr>
        <p:sp>
          <p:nvSpPr>
            <p:cNvPr name="Freeform 15" id="15"/>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6" id="16"/>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002992" y="8876034"/>
            <a:ext cx="3641647" cy="3268417"/>
            <a:chOff x="0" y="0"/>
            <a:chExt cx="2254095" cy="2023074"/>
          </a:xfrm>
        </p:grpSpPr>
        <p:sp>
          <p:nvSpPr>
            <p:cNvPr name="Freeform 18" id="18"/>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75870"/>
            </a:solidFill>
          </p:spPr>
        </p:sp>
        <p:sp>
          <p:nvSpPr>
            <p:cNvPr name="TextBox 19" id="19"/>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6440867" y="-1119506"/>
            <a:ext cx="3641647" cy="3268417"/>
            <a:chOff x="0" y="0"/>
            <a:chExt cx="2254095" cy="2023074"/>
          </a:xfrm>
        </p:grpSpPr>
        <p:sp>
          <p:nvSpPr>
            <p:cNvPr name="Freeform 21" id="21"/>
            <p:cNvSpPr/>
            <p:nvPr/>
          </p:nvSpPr>
          <p:spPr>
            <a:xfrm flipH="false" flipV="false" rot="0">
              <a:off x="0" y="0"/>
              <a:ext cx="2254095" cy="2023074"/>
            </a:xfrm>
            <a:custGeom>
              <a:avLst/>
              <a:gdLst/>
              <a:ahLst/>
              <a:cxnLst/>
              <a:rect r="r" b="b" t="t" l="l"/>
              <a:pathLst>
                <a:path h="2023074" w="2254095">
                  <a:moveTo>
                    <a:pt x="1127047" y="0"/>
                  </a:moveTo>
                  <a:lnTo>
                    <a:pt x="2254095" y="1011537"/>
                  </a:lnTo>
                  <a:lnTo>
                    <a:pt x="1127047" y="2023074"/>
                  </a:lnTo>
                  <a:lnTo>
                    <a:pt x="0" y="1011537"/>
                  </a:lnTo>
                  <a:lnTo>
                    <a:pt x="1127047" y="0"/>
                  </a:lnTo>
                  <a:close/>
                </a:path>
              </a:pathLst>
            </a:custGeom>
            <a:solidFill>
              <a:srgbClr val="003C4D"/>
            </a:solidFill>
          </p:spPr>
        </p:sp>
        <p:sp>
          <p:nvSpPr>
            <p:cNvPr name="TextBox 22" id="22"/>
            <p:cNvSpPr txBox="true"/>
            <p:nvPr/>
          </p:nvSpPr>
          <p:spPr>
            <a:xfrm>
              <a:off x="387422" y="309616"/>
              <a:ext cx="1479250" cy="1365742"/>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5813156" y="7940290"/>
            <a:ext cx="4065231" cy="3673735"/>
            <a:chOff x="0" y="0"/>
            <a:chExt cx="2254095" cy="2037017"/>
          </a:xfrm>
        </p:grpSpPr>
        <p:sp>
          <p:nvSpPr>
            <p:cNvPr name="Freeform 24" id="24"/>
            <p:cNvSpPr/>
            <p:nvPr/>
          </p:nvSpPr>
          <p:spPr>
            <a:xfrm flipH="false" flipV="false" rot="0">
              <a:off x="0" y="0"/>
              <a:ext cx="2254095" cy="2037017"/>
            </a:xfrm>
            <a:custGeom>
              <a:avLst/>
              <a:gdLst/>
              <a:ahLst/>
              <a:cxnLst/>
              <a:rect r="r" b="b" t="t" l="l"/>
              <a:pathLst>
                <a:path h="2037017" w="2254095">
                  <a:moveTo>
                    <a:pt x="1127047" y="0"/>
                  </a:moveTo>
                  <a:lnTo>
                    <a:pt x="2254095" y="1018509"/>
                  </a:lnTo>
                  <a:lnTo>
                    <a:pt x="1127047" y="2037017"/>
                  </a:lnTo>
                  <a:lnTo>
                    <a:pt x="0" y="1018509"/>
                  </a:lnTo>
                  <a:lnTo>
                    <a:pt x="1127047" y="0"/>
                  </a:lnTo>
                  <a:close/>
                </a:path>
              </a:pathLst>
            </a:custGeom>
            <a:solidFill>
              <a:srgbClr val="074C60"/>
            </a:solidFill>
          </p:spPr>
        </p:sp>
        <p:sp>
          <p:nvSpPr>
            <p:cNvPr name="TextBox 25" id="25"/>
            <p:cNvSpPr txBox="true"/>
            <p:nvPr/>
          </p:nvSpPr>
          <p:spPr>
            <a:xfrm>
              <a:off x="387422" y="312012"/>
              <a:ext cx="1479250" cy="1374893"/>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66595" y="432348"/>
            <a:ext cx="1192705" cy="1192705"/>
          </a:xfrm>
          <a:custGeom>
            <a:avLst/>
            <a:gdLst/>
            <a:ahLst/>
            <a:cxnLst/>
            <a:rect r="r" b="b" t="t" l="l"/>
            <a:pathLst>
              <a:path h="1192705" w="1192705">
                <a:moveTo>
                  <a:pt x="0" y="0"/>
                </a:moveTo>
                <a:lnTo>
                  <a:pt x="1192705" y="0"/>
                </a:lnTo>
                <a:lnTo>
                  <a:pt x="1192705" y="1192704"/>
                </a:lnTo>
                <a:lnTo>
                  <a:pt x="0" y="11927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5400000">
            <a:off x="-3753256" y="4317668"/>
            <a:ext cx="9944695" cy="1309360"/>
          </a:xfrm>
          <a:prstGeom prst="rect">
            <a:avLst/>
          </a:prstGeom>
        </p:spPr>
        <p:txBody>
          <a:bodyPr anchor="t" rtlCol="false" tIns="0" lIns="0" bIns="0" rIns="0">
            <a:spAutoFit/>
          </a:bodyPr>
          <a:lstStyle/>
          <a:p>
            <a:pPr algn="ctr">
              <a:lnSpc>
                <a:spcPts val="10780"/>
              </a:lnSpc>
            </a:pPr>
            <a:r>
              <a:rPr lang="en-US" sz="7700">
                <a:solidFill>
                  <a:srgbClr val="000000"/>
                </a:solidFill>
                <a:latin typeface="Open Sans Bold"/>
              </a:rPr>
              <a:t>Recomendaciones</a:t>
            </a:r>
          </a:p>
        </p:txBody>
      </p:sp>
      <p:sp>
        <p:nvSpPr>
          <p:cNvPr name="TextBox 4" id="4"/>
          <p:cNvSpPr txBox="true"/>
          <p:nvPr/>
        </p:nvSpPr>
        <p:spPr>
          <a:xfrm rot="0">
            <a:off x="4829603" y="705167"/>
            <a:ext cx="9525" cy="580390"/>
          </a:xfrm>
          <a:prstGeom prst="rect">
            <a:avLst/>
          </a:prstGeom>
        </p:spPr>
        <p:txBody>
          <a:bodyPr anchor="t" rtlCol="false" tIns="0" lIns="0" bIns="0" rIns="0">
            <a:spAutoFit/>
          </a:bodyPr>
          <a:lstStyle/>
          <a:p>
            <a:pPr algn="ctr" marL="0" indent="0" lvl="0">
              <a:lnSpc>
                <a:spcPts val="4759"/>
              </a:lnSpc>
              <a:spcBef>
                <a:spcPct val="0"/>
              </a:spcBef>
            </a:pPr>
          </a:p>
        </p:txBody>
      </p:sp>
      <p:sp>
        <p:nvSpPr>
          <p:cNvPr name="TextBox 5" id="5"/>
          <p:cNvSpPr txBox="true"/>
          <p:nvPr/>
        </p:nvSpPr>
        <p:spPr>
          <a:xfrm rot="0">
            <a:off x="2057400" y="1751945"/>
            <a:ext cx="15201900" cy="6374131"/>
          </a:xfrm>
          <a:prstGeom prst="rect">
            <a:avLst/>
          </a:prstGeom>
        </p:spPr>
        <p:txBody>
          <a:bodyPr anchor="t" rtlCol="false" tIns="0" lIns="0" bIns="0" rIns="0">
            <a:spAutoFit/>
          </a:bodyPr>
          <a:lstStyle/>
          <a:p>
            <a:pPr algn="just">
              <a:lnSpc>
                <a:spcPts val="4619"/>
              </a:lnSpc>
              <a:spcBef>
                <a:spcPct val="0"/>
              </a:spcBef>
            </a:pPr>
            <a:r>
              <a:rPr lang="en-US" sz="3299">
                <a:solidFill>
                  <a:srgbClr val="000000"/>
                </a:solidFill>
                <a:latin typeface="Canva Sans"/>
              </a:rPr>
              <a:t>Realizar análisis adicionales, como encuestas y exploración de factores externos, para profundizar en la comprensión de las causas subyacentes del ausentismo laboral identificado en los clusters.</a:t>
            </a:r>
          </a:p>
          <a:p>
            <a:pPr algn="just">
              <a:lnSpc>
                <a:spcPts val="4619"/>
              </a:lnSpc>
              <a:spcBef>
                <a:spcPct val="0"/>
              </a:spcBef>
            </a:pPr>
          </a:p>
          <a:p>
            <a:pPr algn="just">
              <a:lnSpc>
                <a:spcPts val="4619"/>
              </a:lnSpc>
              <a:spcBef>
                <a:spcPct val="0"/>
              </a:spcBef>
            </a:pPr>
            <a:r>
              <a:rPr lang="en-US" sz="3299">
                <a:solidFill>
                  <a:srgbClr val="000000"/>
                </a:solidFill>
                <a:latin typeface="Canva Sans"/>
              </a:rPr>
              <a:t>Implementar un monitoreo continuo del ausentismo utilizando herramientas analíticas y métricas relevantes, permitiendo detectar tendencias emergentes y tomar medidas preventivas de manera proactiva.</a:t>
            </a:r>
          </a:p>
          <a:p>
            <a:pPr algn="just">
              <a:lnSpc>
                <a:spcPts val="4619"/>
              </a:lnSpc>
              <a:spcBef>
                <a:spcPct val="0"/>
              </a:spcBef>
            </a:pPr>
          </a:p>
          <a:p>
            <a:pPr algn="just">
              <a:lnSpc>
                <a:spcPts val="4619"/>
              </a:lnSpc>
              <a:spcBef>
                <a:spcPct val="0"/>
              </a:spcBef>
            </a:pPr>
            <a:r>
              <a:rPr lang="en-US" sz="3299">
                <a:solidFill>
                  <a:srgbClr val="000000"/>
                </a:solidFill>
                <a:latin typeface="Canva Sans"/>
              </a:rPr>
              <a:t>Desarrollar estrategias de intervención personalizadas, como programas de bienestar, capacitación y políticas flexibles, dirigidas a grupos específicos de empleados según los patrones identificados en los clusters.</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94307"/>
            <a:ext cx="7524607" cy="901700"/>
          </a:xfrm>
          <a:prstGeom prst="rect">
            <a:avLst/>
          </a:prstGeom>
        </p:spPr>
        <p:txBody>
          <a:bodyPr anchor="t" rtlCol="false" tIns="0" lIns="0" bIns="0" rIns="0">
            <a:spAutoFit/>
          </a:bodyPr>
          <a:lstStyle/>
          <a:p>
            <a:pPr algn="l">
              <a:lnSpc>
                <a:spcPts val="7000"/>
              </a:lnSpc>
              <a:spcBef>
                <a:spcPct val="0"/>
              </a:spcBef>
            </a:pPr>
            <a:r>
              <a:rPr lang="en-US" sz="5000">
                <a:solidFill>
                  <a:srgbClr val="003C4D"/>
                </a:solidFill>
                <a:latin typeface="Poppins Bold"/>
              </a:rPr>
              <a:t>Referencias</a:t>
            </a:r>
          </a:p>
        </p:txBody>
      </p:sp>
      <p:sp>
        <p:nvSpPr>
          <p:cNvPr name="TextBox 3" id="3"/>
          <p:cNvSpPr txBox="true"/>
          <p:nvPr/>
        </p:nvSpPr>
        <p:spPr>
          <a:xfrm rot="0">
            <a:off x="1028700" y="2120336"/>
            <a:ext cx="16230600" cy="3228975"/>
          </a:xfrm>
          <a:prstGeom prst="rect">
            <a:avLst/>
          </a:prstGeom>
        </p:spPr>
        <p:txBody>
          <a:bodyPr anchor="t" rtlCol="false" tIns="0" lIns="0" bIns="0" rIns="0">
            <a:spAutoFit/>
          </a:bodyPr>
          <a:lstStyle/>
          <a:p>
            <a:pPr algn="just">
              <a:lnSpc>
                <a:spcPts val="3600"/>
              </a:lnSpc>
            </a:pPr>
            <a:r>
              <a:rPr lang="en-US" sz="3000">
                <a:solidFill>
                  <a:srgbClr val="000000"/>
                </a:solidFill>
                <a:latin typeface="Poppins"/>
              </a:rPr>
              <a:t>[1] M. A. Llano-Restrepo, “Redacción y publicación de artículos científicos,” Ing. y Compet., vol. 8, no. 2, pp. 112–127, 2006.</a:t>
            </a:r>
          </a:p>
          <a:p>
            <a:pPr algn="just">
              <a:lnSpc>
                <a:spcPts val="3600"/>
              </a:lnSpc>
            </a:pPr>
          </a:p>
          <a:p>
            <a:pPr algn="just">
              <a:lnSpc>
                <a:spcPts val="3600"/>
              </a:lnSpc>
            </a:pPr>
          </a:p>
          <a:p>
            <a:pPr algn="just">
              <a:lnSpc>
                <a:spcPts val="3600"/>
              </a:lnSpc>
            </a:pPr>
            <a:r>
              <a:rPr lang="en-US" sz="3000">
                <a:solidFill>
                  <a:srgbClr val="000000"/>
                </a:solidFill>
                <a:latin typeface="Poppins"/>
              </a:rPr>
              <a:t>[2]       Datos del conjunto de datos "Absenteeism at Work", disponible en: https://archive.ics.uci.edu/dataset/445/absenteeism+at+work</a:t>
            </a:r>
          </a:p>
          <a:p>
            <a:pPr algn="just">
              <a:lnSpc>
                <a:spcPts val="36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320820"/>
            <a:ext cx="7337089" cy="6937480"/>
          </a:xfrm>
          <a:custGeom>
            <a:avLst/>
            <a:gdLst/>
            <a:ahLst/>
            <a:cxnLst/>
            <a:rect r="r" b="b" t="t" l="l"/>
            <a:pathLst>
              <a:path h="6937480" w="7337089">
                <a:moveTo>
                  <a:pt x="0" y="0"/>
                </a:moveTo>
                <a:lnTo>
                  <a:pt x="7337089" y="0"/>
                </a:lnTo>
                <a:lnTo>
                  <a:pt x="7337089" y="6937480"/>
                </a:lnTo>
                <a:lnTo>
                  <a:pt x="0" y="6937480"/>
                </a:lnTo>
                <a:lnTo>
                  <a:pt x="0" y="0"/>
                </a:lnTo>
                <a:close/>
              </a:path>
            </a:pathLst>
          </a:custGeom>
          <a:blipFill>
            <a:blip r:embed="rId2"/>
            <a:stretch>
              <a:fillRect l="0" t="0" r="0" b="0"/>
            </a:stretch>
          </a:blipFill>
        </p:spPr>
      </p:sp>
      <p:sp>
        <p:nvSpPr>
          <p:cNvPr name="Freeform 3" id="3"/>
          <p:cNvSpPr/>
          <p:nvPr/>
        </p:nvSpPr>
        <p:spPr>
          <a:xfrm flipH="false" flipV="false" rot="0">
            <a:off x="8633819" y="2062074"/>
            <a:ext cx="8242811" cy="7196226"/>
          </a:xfrm>
          <a:custGeom>
            <a:avLst/>
            <a:gdLst/>
            <a:ahLst/>
            <a:cxnLst/>
            <a:rect r="r" b="b" t="t" l="l"/>
            <a:pathLst>
              <a:path h="7196226" w="8242811">
                <a:moveTo>
                  <a:pt x="0" y="0"/>
                </a:moveTo>
                <a:lnTo>
                  <a:pt x="8242811" y="0"/>
                </a:lnTo>
                <a:lnTo>
                  <a:pt x="8242811" y="7196226"/>
                </a:lnTo>
                <a:lnTo>
                  <a:pt x="0" y="7196226"/>
                </a:lnTo>
                <a:lnTo>
                  <a:pt x="0" y="0"/>
                </a:lnTo>
                <a:close/>
              </a:path>
            </a:pathLst>
          </a:custGeom>
          <a:blipFill>
            <a:blip r:embed="rId3"/>
            <a:stretch>
              <a:fillRect l="0" t="0" r="0" b="0"/>
            </a:stretch>
          </a:blipFill>
        </p:spPr>
      </p:sp>
      <p:sp>
        <p:nvSpPr>
          <p:cNvPr name="TextBox 4" id="4"/>
          <p:cNvSpPr txBox="true"/>
          <p:nvPr/>
        </p:nvSpPr>
        <p:spPr>
          <a:xfrm rot="0">
            <a:off x="1028700" y="506413"/>
            <a:ext cx="7119794" cy="901700"/>
          </a:xfrm>
          <a:prstGeom prst="rect">
            <a:avLst/>
          </a:prstGeom>
        </p:spPr>
        <p:txBody>
          <a:bodyPr anchor="t" rtlCol="false" tIns="0" lIns="0" bIns="0" rIns="0">
            <a:spAutoFit/>
          </a:bodyPr>
          <a:lstStyle/>
          <a:p>
            <a:pPr algn="l">
              <a:lnSpc>
                <a:spcPts val="7000"/>
              </a:lnSpc>
              <a:spcBef>
                <a:spcPct val="0"/>
              </a:spcBef>
            </a:pPr>
            <a:r>
              <a:rPr lang="en-US" sz="5000">
                <a:solidFill>
                  <a:srgbClr val="003C4D"/>
                </a:solidFill>
                <a:latin typeface="Poppins Bold"/>
              </a:rPr>
              <a:t>Análisis Exploratorio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1891" y="271297"/>
            <a:ext cx="15604217" cy="9744406"/>
          </a:xfrm>
          <a:custGeom>
            <a:avLst/>
            <a:gdLst/>
            <a:ahLst/>
            <a:cxnLst/>
            <a:rect r="r" b="b" t="t" l="l"/>
            <a:pathLst>
              <a:path h="9744406" w="15604217">
                <a:moveTo>
                  <a:pt x="0" y="0"/>
                </a:moveTo>
                <a:lnTo>
                  <a:pt x="15604218" y="0"/>
                </a:lnTo>
                <a:lnTo>
                  <a:pt x="15604218" y="9744406"/>
                </a:lnTo>
                <a:lnTo>
                  <a:pt x="0" y="9744406"/>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216812" y="-126781"/>
            <a:ext cx="4754875" cy="2791895"/>
            <a:chOff x="0" y="0"/>
            <a:chExt cx="2254095" cy="1323525"/>
          </a:xfrm>
        </p:grpSpPr>
        <p:sp>
          <p:nvSpPr>
            <p:cNvPr name="Freeform 3" id="3"/>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4" id="4"/>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3839375" y="-1522729"/>
            <a:ext cx="4754875" cy="2791895"/>
            <a:chOff x="0" y="0"/>
            <a:chExt cx="2254095" cy="1323525"/>
          </a:xfrm>
        </p:grpSpPr>
        <p:sp>
          <p:nvSpPr>
            <p:cNvPr name="Freeform 6" id="6"/>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7" id="7"/>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800000">
            <a:off x="6741779" y="8075943"/>
            <a:ext cx="11299373" cy="6634592"/>
            <a:chOff x="0" y="0"/>
            <a:chExt cx="2254095" cy="1323525"/>
          </a:xfrm>
        </p:grpSpPr>
        <p:sp>
          <p:nvSpPr>
            <p:cNvPr name="Freeform 9" id="9"/>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10" id="10"/>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10800000">
            <a:off x="13450534" y="2417798"/>
            <a:ext cx="9674932" cy="5680778"/>
            <a:chOff x="0" y="0"/>
            <a:chExt cx="2254095" cy="1323525"/>
          </a:xfrm>
        </p:grpSpPr>
        <p:sp>
          <p:nvSpPr>
            <p:cNvPr name="Freeform 12" id="12"/>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13" id="13"/>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7054340" y="1625592"/>
            <a:ext cx="10986811" cy="7265190"/>
          </a:xfrm>
          <a:custGeom>
            <a:avLst/>
            <a:gdLst/>
            <a:ahLst/>
            <a:cxnLst/>
            <a:rect r="r" b="b" t="t" l="l"/>
            <a:pathLst>
              <a:path h="7265190" w="10986811">
                <a:moveTo>
                  <a:pt x="0" y="0"/>
                </a:moveTo>
                <a:lnTo>
                  <a:pt x="10986812" y="0"/>
                </a:lnTo>
                <a:lnTo>
                  <a:pt x="10986812" y="7265190"/>
                </a:lnTo>
                <a:lnTo>
                  <a:pt x="0" y="7265190"/>
                </a:lnTo>
                <a:lnTo>
                  <a:pt x="0" y="0"/>
                </a:lnTo>
                <a:close/>
              </a:path>
            </a:pathLst>
          </a:custGeom>
          <a:blipFill>
            <a:blip r:embed="rId2"/>
            <a:stretch>
              <a:fillRect l="-1049" t="0" r="-1049" b="0"/>
            </a:stretch>
          </a:blipFill>
        </p:spPr>
      </p:sp>
      <p:sp>
        <p:nvSpPr>
          <p:cNvPr name="TextBox 15" id="15"/>
          <p:cNvSpPr txBox="true"/>
          <p:nvPr/>
        </p:nvSpPr>
        <p:spPr>
          <a:xfrm rot="0">
            <a:off x="420874" y="474098"/>
            <a:ext cx="6320905" cy="9172575"/>
          </a:xfrm>
          <a:prstGeom prst="rect">
            <a:avLst/>
          </a:prstGeom>
        </p:spPr>
        <p:txBody>
          <a:bodyPr anchor="t" rtlCol="false" tIns="0" lIns="0" bIns="0" rIns="0">
            <a:spAutoFit/>
          </a:bodyPr>
          <a:lstStyle/>
          <a:p>
            <a:pPr algn="just">
              <a:lnSpc>
                <a:spcPts val="1952"/>
              </a:lnSpc>
            </a:pPr>
          </a:p>
          <a:p>
            <a:pPr algn="just" marL="351204" indent="-175602" lvl="1">
              <a:lnSpc>
                <a:spcPts val="1952"/>
              </a:lnSpc>
              <a:buFont typeface="Arial"/>
              <a:buChar char="•"/>
            </a:pPr>
            <a:r>
              <a:rPr lang="en-US" sz="1626">
                <a:solidFill>
                  <a:srgbClr val="000000"/>
                </a:solidFill>
                <a:latin typeface="Poppins"/>
              </a:rPr>
              <a:t> I Enfermedades infecciosas y parasitarias</a:t>
            </a:r>
          </a:p>
          <a:p>
            <a:pPr algn="just" marL="351204" indent="-175602" lvl="1">
              <a:lnSpc>
                <a:spcPts val="1952"/>
              </a:lnSpc>
              <a:buFont typeface="Arial"/>
              <a:buChar char="•"/>
            </a:pPr>
            <a:r>
              <a:rPr lang="en-US" sz="1626">
                <a:solidFill>
                  <a:srgbClr val="000000"/>
                </a:solidFill>
                <a:latin typeface="Poppins"/>
              </a:rPr>
              <a:t>II Neoplasias</a:t>
            </a:r>
          </a:p>
          <a:p>
            <a:pPr algn="just" marL="351204" indent="-175602" lvl="1">
              <a:lnSpc>
                <a:spcPts val="1952"/>
              </a:lnSpc>
              <a:buFont typeface="Arial"/>
              <a:buChar char="•"/>
            </a:pPr>
            <a:r>
              <a:rPr lang="en-US" sz="1626">
                <a:solidFill>
                  <a:srgbClr val="000000"/>
                </a:solidFill>
                <a:latin typeface="Poppins"/>
              </a:rPr>
              <a:t>III Enfermedades de la sangre y de los órganos hematopoyéticos y ciertos trastornos que afectan al mecanismo inmunológico</a:t>
            </a:r>
          </a:p>
          <a:p>
            <a:pPr algn="just" marL="351204" indent="-175602" lvl="1">
              <a:lnSpc>
                <a:spcPts val="1952"/>
              </a:lnSpc>
              <a:buFont typeface="Arial"/>
              <a:buChar char="•"/>
            </a:pPr>
            <a:r>
              <a:rPr lang="en-US" sz="1626">
                <a:solidFill>
                  <a:srgbClr val="000000"/>
                </a:solidFill>
                <a:latin typeface="Poppins"/>
              </a:rPr>
              <a:t>IV Enfermedades endocrinas, nutricionales y metabólicas</a:t>
            </a:r>
          </a:p>
          <a:p>
            <a:pPr algn="just" marL="351204" indent="-175602" lvl="1">
              <a:lnSpc>
                <a:spcPts val="1952"/>
              </a:lnSpc>
              <a:buFont typeface="Arial"/>
              <a:buChar char="•"/>
            </a:pPr>
            <a:r>
              <a:rPr lang="en-US" sz="1626">
                <a:solidFill>
                  <a:srgbClr val="000000"/>
                </a:solidFill>
                <a:latin typeface="Poppins"/>
              </a:rPr>
              <a:t>V Trastornos mentales y del comportamiento</a:t>
            </a:r>
          </a:p>
          <a:p>
            <a:pPr algn="just" marL="351204" indent="-175602" lvl="1">
              <a:lnSpc>
                <a:spcPts val="1952"/>
              </a:lnSpc>
              <a:buFont typeface="Arial"/>
              <a:buChar char="•"/>
            </a:pPr>
            <a:r>
              <a:rPr lang="en-US" sz="1626">
                <a:solidFill>
                  <a:srgbClr val="000000"/>
                </a:solidFill>
                <a:latin typeface="Poppins"/>
              </a:rPr>
              <a:t>VI Enfermedades del sistema nervioso</a:t>
            </a:r>
          </a:p>
          <a:p>
            <a:pPr algn="just" marL="351204" indent="-175602" lvl="1">
              <a:lnSpc>
                <a:spcPts val="1952"/>
              </a:lnSpc>
              <a:buFont typeface="Arial"/>
              <a:buChar char="•"/>
            </a:pPr>
            <a:r>
              <a:rPr lang="en-US" sz="1626">
                <a:solidFill>
                  <a:srgbClr val="000000"/>
                </a:solidFill>
                <a:latin typeface="Poppins"/>
              </a:rPr>
              <a:t>VII Enfermedades del ojo y anexos</a:t>
            </a:r>
          </a:p>
          <a:p>
            <a:pPr algn="just" marL="351204" indent="-175602" lvl="1">
              <a:lnSpc>
                <a:spcPts val="1952"/>
              </a:lnSpc>
              <a:buFont typeface="Arial"/>
              <a:buChar char="•"/>
            </a:pPr>
            <a:r>
              <a:rPr lang="en-US" sz="1626">
                <a:solidFill>
                  <a:srgbClr val="000000"/>
                </a:solidFill>
                <a:latin typeface="Poppins"/>
              </a:rPr>
              <a:t>VIII Enfermedades del oído y de la apófisis mastoides</a:t>
            </a:r>
          </a:p>
          <a:p>
            <a:pPr algn="just" marL="351204" indent="-175602" lvl="1">
              <a:lnSpc>
                <a:spcPts val="1952"/>
              </a:lnSpc>
              <a:buFont typeface="Arial"/>
              <a:buChar char="•"/>
            </a:pPr>
            <a:r>
              <a:rPr lang="en-US" sz="1626">
                <a:solidFill>
                  <a:srgbClr val="000000"/>
                </a:solidFill>
                <a:latin typeface="Poppins"/>
              </a:rPr>
              <a:t>IX Enfermedades del aparato circulatorio</a:t>
            </a:r>
          </a:p>
          <a:p>
            <a:pPr algn="just" marL="351204" indent="-175602" lvl="1">
              <a:lnSpc>
                <a:spcPts val="1952"/>
              </a:lnSpc>
              <a:buFont typeface="Arial"/>
              <a:buChar char="•"/>
            </a:pPr>
            <a:r>
              <a:rPr lang="en-US" sz="1626">
                <a:solidFill>
                  <a:srgbClr val="000000"/>
                </a:solidFill>
                <a:latin typeface="Poppins"/>
              </a:rPr>
              <a:t>X Enfermedades del aparato respiratorio</a:t>
            </a:r>
          </a:p>
          <a:p>
            <a:pPr algn="just" marL="351204" indent="-175602" lvl="1">
              <a:lnSpc>
                <a:spcPts val="1952"/>
              </a:lnSpc>
              <a:buFont typeface="Arial"/>
              <a:buChar char="•"/>
            </a:pPr>
            <a:r>
              <a:rPr lang="en-US" sz="1626">
                <a:solidFill>
                  <a:srgbClr val="000000"/>
                </a:solidFill>
                <a:latin typeface="Poppins"/>
              </a:rPr>
              <a:t>XI Enfermedades del aparato digestivo</a:t>
            </a:r>
          </a:p>
          <a:p>
            <a:pPr algn="just" marL="351204" indent="-175602" lvl="1">
              <a:lnSpc>
                <a:spcPts val="1952"/>
              </a:lnSpc>
              <a:buFont typeface="Arial"/>
              <a:buChar char="•"/>
            </a:pPr>
            <a:r>
              <a:rPr lang="en-US" sz="1626">
                <a:solidFill>
                  <a:srgbClr val="000000"/>
                </a:solidFill>
                <a:latin typeface="Poppins"/>
              </a:rPr>
              <a:t>XII Enfermedades de la piel y del tejido subcutáneo</a:t>
            </a:r>
          </a:p>
          <a:p>
            <a:pPr algn="just" marL="351204" indent="-175602" lvl="1">
              <a:lnSpc>
                <a:spcPts val="1952"/>
              </a:lnSpc>
              <a:buFont typeface="Arial"/>
              <a:buChar char="•"/>
            </a:pPr>
            <a:r>
              <a:rPr lang="en-US" sz="1626">
                <a:solidFill>
                  <a:srgbClr val="000000"/>
                </a:solidFill>
                <a:latin typeface="Poppins"/>
              </a:rPr>
              <a:t>XIII Enfermedades del sistema osteomuscular y del tejido conjuntivo</a:t>
            </a:r>
          </a:p>
          <a:p>
            <a:pPr algn="just" marL="351204" indent="-175602" lvl="1">
              <a:lnSpc>
                <a:spcPts val="1952"/>
              </a:lnSpc>
              <a:buFont typeface="Arial"/>
              <a:buChar char="•"/>
            </a:pPr>
            <a:r>
              <a:rPr lang="en-US" sz="1626">
                <a:solidFill>
                  <a:srgbClr val="000000"/>
                </a:solidFill>
                <a:latin typeface="Poppins"/>
              </a:rPr>
              <a:t>XIV Enfermedades del sistema genitourinario</a:t>
            </a:r>
          </a:p>
          <a:p>
            <a:pPr algn="just" marL="351204" indent="-175602" lvl="1">
              <a:lnSpc>
                <a:spcPts val="1952"/>
              </a:lnSpc>
              <a:buFont typeface="Arial"/>
              <a:buChar char="•"/>
            </a:pPr>
            <a:r>
              <a:rPr lang="en-US" sz="1626">
                <a:solidFill>
                  <a:srgbClr val="000000"/>
                </a:solidFill>
                <a:latin typeface="Poppins"/>
              </a:rPr>
              <a:t>XV Embarazo, parto y puerperio</a:t>
            </a:r>
          </a:p>
          <a:p>
            <a:pPr algn="just" marL="351204" indent="-175602" lvl="1">
              <a:lnSpc>
                <a:spcPts val="1952"/>
              </a:lnSpc>
              <a:buFont typeface="Arial"/>
              <a:buChar char="•"/>
            </a:pPr>
            <a:r>
              <a:rPr lang="en-US" sz="1626">
                <a:solidFill>
                  <a:srgbClr val="000000"/>
                </a:solidFill>
                <a:latin typeface="Poppins"/>
              </a:rPr>
              <a:t>XVI Ciertas afecciones originadas en el período perinatal</a:t>
            </a:r>
          </a:p>
          <a:p>
            <a:pPr algn="just" marL="351204" indent="-175602" lvl="1">
              <a:lnSpc>
                <a:spcPts val="1952"/>
              </a:lnSpc>
              <a:buFont typeface="Arial"/>
              <a:buChar char="•"/>
            </a:pPr>
            <a:r>
              <a:rPr lang="en-US" sz="1626">
                <a:solidFill>
                  <a:srgbClr val="000000"/>
                </a:solidFill>
                <a:latin typeface="Poppins"/>
              </a:rPr>
              <a:t>XVII Malformaciones congénitas, deformidades y anomalías cromosómicas</a:t>
            </a:r>
          </a:p>
          <a:p>
            <a:pPr algn="just" marL="351204" indent="-175602" lvl="1">
              <a:lnSpc>
                <a:spcPts val="1952"/>
              </a:lnSpc>
              <a:buFont typeface="Arial"/>
              <a:buChar char="•"/>
            </a:pPr>
            <a:r>
              <a:rPr lang="en-US" sz="1626">
                <a:solidFill>
                  <a:srgbClr val="000000"/>
                </a:solidFill>
                <a:latin typeface="Poppins"/>
              </a:rPr>
              <a:t>XVIII Síntomas, signos y hallazgos clínicos y de laboratorio anormales, no clasificados en otra parte</a:t>
            </a:r>
          </a:p>
          <a:p>
            <a:pPr algn="just" marL="351204" indent="-175602" lvl="1">
              <a:lnSpc>
                <a:spcPts val="1952"/>
              </a:lnSpc>
              <a:buFont typeface="Arial"/>
              <a:buChar char="•"/>
            </a:pPr>
            <a:r>
              <a:rPr lang="en-US" sz="1626">
                <a:solidFill>
                  <a:srgbClr val="000000"/>
                </a:solidFill>
                <a:latin typeface="Poppins"/>
              </a:rPr>
              <a:t>XIX Lesiones, envenenamientos y algunas otras consecuencias de causas externas</a:t>
            </a:r>
          </a:p>
          <a:p>
            <a:pPr algn="just" marL="351204" indent="-175602" lvl="1">
              <a:lnSpc>
                <a:spcPts val="1952"/>
              </a:lnSpc>
              <a:buFont typeface="Arial"/>
              <a:buChar char="•"/>
            </a:pPr>
            <a:r>
              <a:rPr lang="en-US" sz="1626">
                <a:solidFill>
                  <a:srgbClr val="000000"/>
                </a:solidFill>
                <a:latin typeface="Poppins"/>
              </a:rPr>
              <a:t>XX Causas externas de morbilidad y mortalidad</a:t>
            </a:r>
          </a:p>
          <a:p>
            <a:pPr algn="just" marL="351204" indent="-175602" lvl="1">
              <a:lnSpc>
                <a:spcPts val="1952"/>
              </a:lnSpc>
              <a:buFont typeface="Arial"/>
              <a:buChar char="•"/>
            </a:pPr>
            <a:r>
              <a:rPr lang="en-US" sz="1626">
                <a:solidFill>
                  <a:srgbClr val="000000"/>
                </a:solidFill>
                <a:latin typeface="Poppins"/>
              </a:rPr>
              <a:t>XXI Factores que influyen en el estado de salud y contacto con los servicios de salud.</a:t>
            </a:r>
          </a:p>
          <a:p>
            <a:pPr algn="just" marL="351204" indent="-175602" lvl="1">
              <a:lnSpc>
                <a:spcPts val="1952"/>
              </a:lnSpc>
              <a:buFont typeface="Arial"/>
              <a:buChar char="•"/>
            </a:pPr>
            <a:r>
              <a:rPr lang="en-US" sz="1626">
                <a:solidFill>
                  <a:srgbClr val="000000"/>
                </a:solidFill>
                <a:latin typeface="Poppins"/>
              </a:rPr>
              <a:t>XXII sin seguimiento del paciente</a:t>
            </a:r>
          </a:p>
          <a:p>
            <a:pPr algn="just" marL="351204" indent="-175602" lvl="1">
              <a:lnSpc>
                <a:spcPts val="1952"/>
              </a:lnSpc>
              <a:buFont typeface="Arial"/>
              <a:buChar char="•"/>
            </a:pPr>
            <a:r>
              <a:rPr lang="en-US" sz="1626">
                <a:solidFill>
                  <a:srgbClr val="000000"/>
                </a:solidFill>
                <a:latin typeface="Poppins"/>
              </a:rPr>
              <a:t>XXIII consulta médica</a:t>
            </a:r>
          </a:p>
          <a:p>
            <a:pPr algn="just" marL="351204" indent="-175602" lvl="1">
              <a:lnSpc>
                <a:spcPts val="1952"/>
              </a:lnSpc>
              <a:buFont typeface="Arial"/>
              <a:buChar char="•"/>
            </a:pPr>
            <a:r>
              <a:rPr lang="en-US" sz="1626">
                <a:solidFill>
                  <a:srgbClr val="000000"/>
                </a:solidFill>
                <a:latin typeface="Poppins"/>
              </a:rPr>
              <a:t>XXIV donación de sangre</a:t>
            </a:r>
          </a:p>
          <a:p>
            <a:pPr algn="just" marL="351204" indent="-175602" lvl="1">
              <a:lnSpc>
                <a:spcPts val="1952"/>
              </a:lnSpc>
              <a:buFont typeface="Arial"/>
              <a:buChar char="•"/>
            </a:pPr>
            <a:r>
              <a:rPr lang="en-US" sz="1626">
                <a:solidFill>
                  <a:srgbClr val="000000"/>
                </a:solidFill>
                <a:latin typeface="Poppins"/>
              </a:rPr>
              <a:t>XXV examen de laboratorio</a:t>
            </a:r>
          </a:p>
          <a:p>
            <a:pPr algn="just" marL="351204" indent="-175602" lvl="1">
              <a:lnSpc>
                <a:spcPts val="1952"/>
              </a:lnSpc>
              <a:buFont typeface="Arial"/>
              <a:buChar char="•"/>
            </a:pPr>
            <a:r>
              <a:rPr lang="en-US" sz="1626">
                <a:solidFill>
                  <a:srgbClr val="000000"/>
                </a:solidFill>
                <a:latin typeface="Poppins"/>
              </a:rPr>
              <a:t>XXVI ausencia injustificada</a:t>
            </a:r>
          </a:p>
          <a:p>
            <a:pPr algn="just" marL="351204" indent="-175602" lvl="1">
              <a:lnSpc>
                <a:spcPts val="1952"/>
              </a:lnSpc>
              <a:buFont typeface="Arial"/>
              <a:buChar char="•"/>
            </a:pPr>
            <a:r>
              <a:rPr lang="en-US" sz="1626">
                <a:solidFill>
                  <a:srgbClr val="000000"/>
                </a:solidFill>
                <a:latin typeface="Poppins"/>
              </a:rPr>
              <a:t>XXVII fisioterapia</a:t>
            </a:r>
          </a:p>
          <a:p>
            <a:pPr algn="just" marL="351204" indent="-175602" lvl="1">
              <a:lnSpc>
                <a:spcPts val="1952"/>
              </a:lnSpc>
              <a:buFont typeface="Arial"/>
              <a:buChar char="•"/>
            </a:pPr>
            <a:r>
              <a:rPr lang="en-US" sz="1626">
                <a:solidFill>
                  <a:srgbClr val="000000"/>
                </a:solidFill>
                <a:latin typeface="Poppins"/>
              </a:rPr>
              <a:t>XXVIII consulta dental</a:t>
            </a:r>
          </a:p>
          <a:p>
            <a:pPr algn="just">
              <a:lnSpc>
                <a:spcPts val="195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216812" y="-126781"/>
            <a:ext cx="4754875" cy="2791895"/>
            <a:chOff x="0" y="0"/>
            <a:chExt cx="2254095" cy="1323525"/>
          </a:xfrm>
        </p:grpSpPr>
        <p:sp>
          <p:nvSpPr>
            <p:cNvPr name="Freeform 3" id="3"/>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4" id="4"/>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3839375" y="-1522729"/>
            <a:ext cx="4754875" cy="2791895"/>
            <a:chOff x="0" y="0"/>
            <a:chExt cx="2254095" cy="1323525"/>
          </a:xfrm>
        </p:grpSpPr>
        <p:sp>
          <p:nvSpPr>
            <p:cNvPr name="Freeform 6" id="6"/>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7" id="7"/>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800000">
            <a:off x="6741779" y="8075943"/>
            <a:ext cx="11299373" cy="6634592"/>
            <a:chOff x="0" y="0"/>
            <a:chExt cx="2254095" cy="1323525"/>
          </a:xfrm>
        </p:grpSpPr>
        <p:sp>
          <p:nvSpPr>
            <p:cNvPr name="Freeform 9" id="9"/>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5870"/>
            </a:solidFill>
          </p:spPr>
        </p:sp>
        <p:sp>
          <p:nvSpPr>
            <p:cNvPr name="TextBox 10" id="10"/>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10800000">
            <a:off x="13450534" y="2417798"/>
            <a:ext cx="9674932" cy="5680778"/>
            <a:chOff x="0" y="0"/>
            <a:chExt cx="2254095" cy="1323525"/>
          </a:xfrm>
        </p:grpSpPr>
        <p:sp>
          <p:nvSpPr>
            <p:cNvPr name="Freeform 12" id="12"/>
            <p:cNvSpPr/>
            <p:nvPr/>
          </p:nvSpPr>
          <p:spPr>
            <a:xfrm flipH="false" flipV="false" rot="0">
              <a:off x="0" y="0"/>
              <a:ext cx="2254095" cy="1323525"/>
            </a:xfrm>
            <a:custGeom>
              <a:avLst/>
              <a:gdLst/>
              <a:ahLst/>
              <a:cxnLst/>
              <a:rect r="r" b="b" t="t" l="l"/>
              <a:pathLst>
                <a:path h="1323525" w="2254095">
                  <a:moveTo>
                    <a:pt x="1127047" y="0"/>
                  </a:moveTo>
                  <a:lnTo>
                    <a:pt x="2254095" y="661762"/>
                  </a:lnTo>
                  <a:lnTo>
                    <a:pt x="1127047" y="1323525"/>
                  </a:lnTo>
                  <a:lnTo>
                    <a:pt x="0" y="661762"/>
                  </a:lnTo>
                  <a:lnTo>
                    <a:pt x="1127047" y="0"/>
                  </a:lnTo>
                  <a:close/>
                </a:path>
              </a:pathLst>
            </a:custGeom>
            <a:solidFill>
              <a:srgbClr val="074C60"/>
            </a:solidFill>
          </p:spPr>
        </p:sp>
        <p:sp>
          <p:nvSpPr>
            <p:cNvPr name="TextBox 13" id="13"/>
            <p:cNvSpPr txBox="true"/>
            <p:nvPr/>
          </p:nvSpPr>
          <p:spPr>
            <a:xfrm>
              <a:off x="387422" y="189381"/>
              <a:ext cx="1479250" cy="90666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7226859" y="1638686"/>
            <a:ext cx="10585969" cy="7009628"/>
          </a:xfrm>
          <a:custGeom>
            <a:avLst/>
            <a:gdLst/>
            <a:ahLst/>
            <a:cxnLst/>
            <a:rect r="r" b="b" t="t" l="l"/>
            <a:pathLst>
              <a:path h="7009628" w="10585969">
                <a:moveTo>
                  <a:pt x="0" y="0"/>
                </a:moveTo>
                <a:lnTo>
                  <a:pt x="10585969" y="0"/>
                </a:lnTo>
                <a:lnTo>
                  <a:pt x="10585969" y="7009628"/>
                </a:lnTo>
                <a:lnTo>
                  <a:pt x="0" y="7009628"/>
                </a:lnTo>
                <a:lnTo>
                  <a:pt x="0" y="0"/>
                </a:lnTo>
                <a:close/>
              </a:path>
            </a:pathLst>
          </a:custGeom>
          <a:blipFill>
            <a:blip r:embed="rId2"/>
            <a:stretch>
              <a:fillRect l="0" t="0" r="0" b="0"/>
            </a:stretch>
          </a:blipFill>
        </p:spPr>
      </p:sp>
      <p:sp>
        <p:nvSpPr>
          <p:cNvPr name="TextBox 15" id="15"/>
          <p:cNvSpPr txBox="true"/>
          <p:nvPr/>
        </p:nvSpPr>
        <p:spPr>
          <a:xfrm rot="0">
            <a:off x="420874" y="474098"/>
            <a:ext cx="6320905" cy="9172575"/>
          </a:xfrm>
          <a:prstGeom prst="rect">
            <a:avLst/>
          </a:prstGeom>
        </p:spPr>
        <p:txBody>
          <a:bodyPr anchor="t" rtlCol="false" tIns="0" lIns="0" bIns="0" rIns="0">
            <a:spAutoFit/>
          </a:bodyPr>
          <a:lstStyle/>
          <a:p>
            <a:pPr algn="just">
              <a:lnSpc>
                <a:spcPts val="1952"/>
              </a:lnSpc>
            </a:pPr>
          </a:p>
          <a:p>
            <a:pPr algn="just" marL="351204" indent="-175602" lvl="1">
              <a:lnSpc>
                <a:spcPts val="1952"/>
              </a:lnSpc>
              <a:buFont typeface="Arial"/>
              <a:buChar char="•"/>
            </a:pPr>
            <a:r>
              <a:rPr lang="en-US" sz="1626">
                <a:solidFill>
                  <a:srgbClr val="000000"/>
                </a:solidFill>
                <a:latin typeface="Poppins"/>
              </a:rPr>
              <a:t> I Enfermedades infecciosas y parasitarias</a:t>
            </a:r>
          </a:p>
          <a:p>
            <a:pPr algn="just" marL="351204" indent="-175602" lvl="1">
              <a:lnSpc>
                <a:spcPts val="1952"/>
              </a:lnSpc>
              <a:buFont typeface="Arial"/>
              <a:buChar char="•"/>
            </a:pPr>
            <a:r>
              <a:rPr lang="en-US" sz="1626">
                <a:solidFill>
                  <a:srgbClr val="000000"/>
                </a:solidFill>
                <a:latin typeface="Poppins"/>
              </a:rPr>
              <a:t>II Neoplasias</a:t>
            </a:r>
          </a:p>
          <a:p>
            <a:pPr algn="just" marL="351204" indent="-175602" lvl="1">
              <a:lnSpc>
                <a:spcPts val="1952"/>
              </a:lnSpc>
              <a:buFont typeface="Arial"/>
              <a:buChar char="•"/>
            </a:pPr>
            <a:r>
              <a:rPr lang="en-US" sz="1626">
                <a:solidFill>
                  <a:srgbClr val="000000"/>
                </a:solidFill>
                <a:latin typeface="Poppins"/>
              </a:rPr>
              <a:t>III Enfermedades de la sangre y de los órganos hematopoyéticos y ciertos trastornos que afectan al mecanismo inmunológico</a:t>
            </a:r>
          </a:p>
          <a:p>
            <a:pPr algn="just" marL="351204" indent="-175602" lvl="1">
              <a:lnSpc>
                <a:spcPts val="1952"/>
              </a:lnSpc>
              <a:buFont typeface="Arial"/>
              <a:buChar char="•"/>
            </a:pPr>
            <a:r>
              <a:rPr lang="en-US" sz="1626">
                <a:solidFill>
                  <a:srgbClr val="000000"/>
                </a:solidFill>
                <a:latin typeface="Poppins"/>
              </a:rPr>
              <a:t>IV Enfermedades endocrinas, nutricionales y metabólicas</a:t>
            </a:r>
          </a:p>
          <a:p>
            <a:pPr algn="just" marL="351204" indent="-175602" lvl="1">
              <a:lnSpc>
                <a:spcPts val="1952"/>
              </a:lnSpc>
              <a:buFont typeface="Arial"/>
              <a:buChar char="•"/>
            </a:pPr>
            <a:r>
              <a:rPr lang="en-US" sz="1626">
                <a:solidFill>
                  <a:srgbClr val="000000"/>
                </a:solidFill>
                <a:latin typeface="Poppins"/>
              </a:rPr>
              <a:t>V Trastornos mentales y del comportamiento</a:t>
            </a:r>
          </a:p>
          <a:p>
            <a:pPr algn="just" marL="351204" indent="-175602" lvl="1">
              <a:lnSpc>
                <a:spcPts val="1952"/>
              </a:lnSpc>
              <a:buFont typeface="Arial"/>
              <a:buChar char="•"/>
            </a:pPr>
            <a:r>
              <a:rPr lang="en-US" sz="1626">
                <a:solidFill>
                  <a:srgbClr val="000000"/>
                </a:solidFill>
                <a:latin typeface="Poppins"/>
              </a:rPr>
              <a:t>VI Enfermedades del sistema nervioso</a:t>
            </a:r>
          </a:p>
          <a:p>
            <a:pPr algn="just" marL="351204" indent="-175602" lvl="1">
              <a:lnSpc>
                <a:spcPts val="1952"/>
              </a:lnSpc>
              <a:buFont typeface="Arial"/>
              <a:buChar char="•"/>
            </a:pPr>
            <a:r>
              <a:rPr lang="en-US" sz="1626">
                <a:solidFill>
                  <a:srgbClr val="000000"/>
                </a:solidFill>
                <a:latin typeface="Poppins"/>
              </a:rPr>
              <a:t>VII Enfermedades del ojo y anexos</a:t>
            </a:r>
          </a:p>
          <a:p>
            <a:pPr algn="just" marL="351204" indent="-175602" lvl="1">
              <a:lnSpc>
                <a:spcPts val="1952"/>
              </a:lnSpc>
              <a:buFont typeface="Arial"/>
              <a:buChar char="•"/>
            </a:pPr>
            <a:r>
              <a:rPr lang="en-US" sz="1626">
                <a:solidFill>
                  <a:srgbClr val="000000"/>
                </a:solidFill>
                <a:latin typeface="Poppins"/>
              </a:rPr>
              <a:t>VIII Enfermedades del oído y de la apófisis mastoides</a:t>
            </a:r>
          </a:p>
          <a:p>
            <a:pPr algn="just" marL="351204" indent="-175602" lvl="1">
              <a:lnSpc>
                <a:spcPts val="1952"/>
              </a:lnSpc>
              <a:buFont typeface="Arial"/>
              <a:buChar char="•"/>
            </a:pPr>
            <a:r>
              <a:rPr lang="en-US" sz="1626">
                <a:solidFill>
                  <a:srgbClr val="000000"/>
                </a:solidFill>
                <a:latin typeface="Poppins"/>
              </a:rPr>
              <a:t>IX Enfermedades del aparato circulatorio</a:t>
            </a:r>
          </a:p>
          <a:p>
            <a:pPr algn="just" marL="351204" indent="-175602" lvl="1">
              <a:lnSpc>
                <a:spcPts val="1952"/>
              </a:lnSpc>
              <a:buFont typeface="Arial"/>
              <a:buChar char="•"/>
            </a:pPr>
            <a:r>
              <a:rPr lang="en-US" sz="1626">
                <a:solidFill>
                  <a:srgbClr val="000000"/>
                </a:solidFill>
                <a:latin typeface="Poppins"/>
              </a:rPr>
              <a:t>X Enfermedades del aparato respiratorio</a:t>
            </a:r>
          </a:p>
          <a:p>
            <a:pPr algn="just" marL="351204" indent="-175602" lvl="1">
              <a:lnSpc>
                <a:spcPts val="1952"/>
              </a:lnSpc>
              <a:buFont typeface="Arial"/>
              <a:buChar char="•"/>
            </a:pPr>
            <a:r>
              <a:rPr lang="en-US" sz="1626">
                <a:solidFill>
                  <a:srgbClr val="000000"/>
                </a:solidFill>
                <a:latin typeface="Poppins"/>
              </a:rPr>
              <a:t>XI Enfermedades del aparato digestivo</a:t>
            </a:r>
          </a:p>
          <a:p>
            <a:pPr algn="just" marL="351204" indent="-175602" lvl="1">
              <a:lnSpc>
                <a:spcPts val="1952"/>
              </a:lnSpc>
              <a:buFont typeface="Arial"/>
              <a:buChar char="•"/>
            </a:pPr>
            <a:r>
              <a:rPr lang="en-US" sz="1626">
                <a:solidFill>
                  <a:srgbClr val="000000"/>
                </a:solidFill>
                <a:latin typeface="Poppins"/>
              </a:rPr>
              <a:t>XII Enfermedades de la piel y del tejido subcutáneo</a:t>
            </a:r>
          </a:p>
          <a:p>
            <a:pPr algn="just" marL="351204" indent="-175602" lvl="1">
              <a:lnSpc>
                <a:spcPts val="1952"/>
              </a:lnSpc>
              <a:buFont typeface="Arial"/>
              <a:buChar char="•"/>
            </a:pPr>
            <a:r>
              <a:rPr lang="en-US" sz="1626">
                <a:solidFill>
                  <a:srgbClr val="000000"/>
                </a:solidFill>
                <a:latin typeface="Poppins"/>
              </a:rPr>
              <a:t>XIII Enfermedades del sistema osteomuscular y del tejido conjuntivo</a:t>
            </a:r>
          </a:p>
          <a:p>
            <a:pPr algn="just" marL="351204" indent="-175602" lvl="1">
              <a:lnSpc>
                <a:spcPts val="1952"/>
              </a:lnSpc>
              <a:buFont typeface="Arial"/>
              <a:buChar char="•"/>
            </a:pPr>
            <a:r>
              <a:rPr lang="en-US" sz="1626">
                <a:solidFill>
                  <a:srgbClr val="000000"/>
                </a:solidFill>
                <a:latin typeface="Poppins"/>
              </a:rPr>
              <a:t>XIV Enfermedades del sistema genitourinario</a:t>
            </a:r>
          </a:p>
          <a:p>
            <a:pPr algn="just" marL="351204" indent="-175602" lvl="1">
              <a:lnSpc>
                <a:spcPts val="1952"/>
              </a:lnSpc>
              <a:buFont typeface="Arial"/>
              <a:buChar char="•"/>
            </a:pPr>
            <a:r>
              <a:rPr lang="en-US" sz="1626">
                <a:solidFill>
                  <a:srgbClr val="000000"/>
                </a:solidFill>
                <a:latin typeface="Poppins"/>
              </a:rPr>
              <a:t>XV Embarazo, parto y puerperio</a:t>
            </a:r>
          </a:p>
          <a:p>
            <a:pPr algn="just" marL="351204" indent="-175602" lvl="1">
              <a:lnSpc>
                <a:spcPts val="1952"/>
              </a:lnSpc>
              <a:buFont typeface="Arial"/>
              <a:buChar char="•"/>
            </a:pPr>
            <a:r>
              <a:rPr lang="en-US" sz="1626">
                <a:solidFill>
                  <a:srgbClr val="000000"/>
                </a:solidFill>
                <a:latin typeface="Poppins"/>
              </a:rPr>
              <a:t>XVI Ciertas afecciones originadas en el período perinatal</a:t>
            </a:r>
          </a:p>
          <a:p>
            <a:pPr algn="just" marL="351204" indent="-175602" lvl="1">
              <a:lnSpc>
                <a:spcPts val="1952"/>
              </a:lnSpc>
              <a:buFont typeface="Arial"/>
              <a:buChar char="•"/>
            </a:pPr>
            <a:r>
              <a:rPr lang="en-US" sz="1626">
                <a:solidFill>
                  <a:srgbClr val="000000"/>
                </a:solidFill>
                <a:latin typeface="Poppins"/>
              </a:rPr>
              <a:t>XVII Malformaciones congénitas, deformidades y anomalías cromosómicas</a:t>
            </a:r>
          </a:p>
          <a:p>
            <a:pPr algn="just" marL="351204" indent="-175602" lvl="1">
              <a:lnSpc>
                <a:spcPts val="1952"/>
              </a:lnSpc>
              <a:buFont typeface="Arial"/>
              <a:buChar char="•"/>
            </a:pPr>
            <a:r>
              <a:rPr lang="en-US" sz="1626">
                <a:solidFill>
                  <a:srgbClr val="000000"/>
                </a:solidFill>
                <a:latin typeface="Poppins"/>
              </a:rPr>
              <a:t>XVIII Síntomas, signos y hallazgos clínicos y de laboratorio anormales, no clasificados en otra parte</a:t>
            </a:r>
          </a:p>
          <a:p>
            <a:pPr algn="just" marL="351204" indent="-175602" lvl="1">
              <a:lnSpc>
                <a:spcPts val="1952"/>
              </a:lnSpc>
              <a:buFont typeface="Arial"/>
              <a:buChar char="•"/>
            </a:pPr>
            <a:r>
              <a:rPr lang="en-US" sz="1626">
                <a:solidFill>
                  <a:srgbClr val="000000"/>
                </a:solidFill>
                <a:latin typeface="Poppins"/>
              </a:rPr>
              <a:t>XIX Lesiones, envenenamientos y algunas otras consecuencias de causas externas</a:t>
            </a:r>
          </a:p>
          <a:p>
            <a:pPr algn="just" marL="351204" indent="-175602" lvl="1">
              <a:lnSpc>
                <a:spcPts val="1952"/>
              </a:lnSpc>
              <a:buFont typeface="Arial"/>
              <a:buChar char="•"/>
            </a:pPr>
            <a:r>
              <a:rPr lang="en-US" sz="1626">
                <a:solidFill>
                  <a:srgbClr val="000000"/>
                </a:solidFill>
                <a:latin typeface="Poppins"/>
              </a:rPr>
              <a:t>XX Causas externas de morbilidad y mortalidad</a:t>
            </a:r>
          </a:p>
          <a:p>
            <a:pPr algn="just" marL="351204" indent="-175602" lvl="1">
              <a:lnSpc>
                <a:spcPts val="1952"/>
              </a:lnSpc>
              <a:buFont typeface="Arial"/>
              <a:buChar char="•"/>
            </a:pPr>
            <a:r>
              <a:rPr lang="en-US" sz="1626">
                <a:solidFill>
                  <a:srgbClr val="000000"/>
                </a:solidFill>
                <a:latin typeface="Poppins"/>
              </a:rPr>
              <a:t>XXI Factores que influyen en el estado de salud y contacto con los servicios de salud.</a:t>
            </a:r>
          </a:p>
          <a:p>
            <a:pPr algn="just" marL="351204" indent="-175602" lvl="1">
              <a:lnSpc>
                <a:spcPts val="1952"/>
              </a:lnSpc>
              <a:buFont typeface="Arial"/>
              <a:buChar char="•"/>
            </a:pPr>
            <a:r>
              <a:rPr lang="en-US" sz="1626">
                <a:solidFill>
                  <a:srgbClr val="000000"/>
                </a:solidFill>
                <a:latin typeface="Poppins"/>
              </a:rPr>
              <a:t>XXII sin seguimiento del paciente</a:t>
            </a:r>
          </a:p>
          <a:p>
            <a:pPr algn="just" marL="351204" indent="-175602" lvl="1">
              <a:lnSpc>
                <a:spcPts val="1952"/>
              </a:lnSpc>
              <a:buFont typeface="Arial"/>
              <a:buChar char="•"/>
            </a:pPr>
            <a:r>
              <a:rPr lang="en-US" sz="1626">
                <a:solidFill>
                  <a:srgbClr val="000000"/>
                </a:solidFill>
                <a:latin typeface="Poppins"/>
              </a:rPr>
              <a:t>XXIII consulta médica</a:t>
            </a:r>
          </a:p>
          <a:p>
            <a:pPr algn="just" marL="351204" indent="-175602" lvl="1">
              <a:lnSpc>
                <a:spcPts val="1952"/>
              </a:lnSpc>
              <a:buFont typeface="Arial"/>
              <a:buChar char="•"/>
            </a:pPr>
            <a:r>
              <a:rPr lang="en-US" sz="1626">
                <a:solidFill>
                  <a:srgbClr val="000000"/>
                </a:solidFill>
                <a:latin typeface="Poppins"/>
              </a:rPr>
              <a:t>XXIV donación de sangre</a:t>
            </a:r>
          </a:p>
          <a:p>
            <a:pPr algn="just" marL="351204" indent="-175602" lvl="1">
              <a:lnSpc>
                <a:spcPts val="1952"/>
              </a:lnSpc>
              <a:buFont typeface="Arial"/>
              <a:buChar char="•"/>
            </a:pPr>
            <a:r>
              <a:rPr lang="en-US" sz="1626">
                <a:solidFill>
                  <a:srgbClr val="000000"/>
                </a:solidFill>
                <a:latin typeface="Poppins"/>
              </a:rPr>
              <a:t>XXV examen de laboratorio</a:t>
            </a:r>
          </a:p>
          <a:p>
            <a:pPr algn="just" marL="351204" indent="-175602" lvl="1">
              <a:lnSpc>
                <a:spcPts val="1952"/>
              </a:lnSpc>
              <a:buFont typeface="Arial"/>
              <a:buChar char="•"/>
            </a:pPr>
            <a:r>
              <a:rPr lang="en-US" sz="1626">
                <a:solidFill>
                  <a:srgbClr val="000000"/>
                </a:solidFill>
                <a:latin typeface="Poppins"/>
              </a:rPr>
              <a:t>XXVI ausencia injustificada</a:t>
            </a:r>
          </a:p>
          <a:p>
            <a:pPr algn="just" marL="351204" indent="-175602" lvl="1">
              <a:lnSpc>
                <a:spcPts val="1952"/>
              </a:lnSpc>
              <a:buFont typeface="Arial"/>
              <a:buChar char="•"/>
            </a:pPr>
            <a:r>
              <a:rPr lang="en-US" sz="1626">
                <a:solidFill>
                  <a:srgbClr val="000000"/>
                </a:solidFill>
                <a:latin typeface="Poppins"/>
              </a:rPr>
              <a:t>XXVII fisioterapia</a:t>
            </a:r>
          </a:p>
          <a:p>
            <a:pPr algn="just" marL="351204" indent="-175602" lvl="1">
              <a:lnSpc>
                <a:spcPts val="1952"/>
              </a:lnSpc>
              <a:buFont typeface="Arial"/>
              <a:buChar char="•"/>
            </a:pPr>
            <a:r>
              <a:rPr lang="en-US" sz="1626">
                <a:solidFill>
                  <a:srgbClr val="000000"/>
                </a:solidFill>
                <a:latin typeface="Poppins"/>
              </a:rPr>
              <a:t>XXVIII consulta dental</a:t>
            </a:r>
          </a:p>
          <a:p>
            <a:pPr algn="just">
              <a:lnSpc>
                <a:spcPts val="195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0173" y="3658557"/>
            <a:ext cx="10901796" cy="5135750"/>
          </a:xfrm>
          <a:custGeom>
            <a:avLst/>
            <a:gdLst/>
            <a:ahLst/>
            <a:cxnLst/>
            <a:rect r="r" b="b" t="t" l="l"/>
            <a:pathLst>
              <a:path h="5135750" w="10901796">
                <a:moveTo>
                  <a:pt x="0" y="0"/>
                </a:moveTo>
                <a:lnTo>
                  <a:pt x="10901797" y="0"/>
                </a:lnTo>
                <a:lnTo>
                  <a:pt x="10901797" y="5135750"/>
                </a:lnTo>
                <a:lnTo>
                  <a:pt x="0" y="5135750"/>
                </a:lnTo>
                <a:lnTo>
                  <a:pt x="0" y="0"/>
                </a:lnTo>
                <a:close/>
              </a:path>
            </a:pathLst>
          </a:custGeom>
          <a:blipFill>
            <a:blip r:embed="rId2"/>
            <a:stretch>
              <a:fillRect l="0" t="0" r="0" b="0"/>
            </a:stretch>
          </a:blipFill>
        </p:spPr>
      </p:sp>
      <p:sp>
        <p:nvSpPr>
          <p:cNvPr name="TextBox 3" id="3"/>
          <p:cNvSpPr txBox="true"/>
          <p:nvPr/>
        </p:nvSpPr>
        <p:spPr>
          <a:xfrm rot="0">
            <a:off x="10139506" y="885825"/>
            <a:ext cx="7119794" cy="901700"/>
          </a:xfrm>
          <a:prstGeom prst="rect">
            <a:avLst/>
          </a:prstGeom>
        </p:spPr>
        <p:txBody>
          <a:bodyPr anchor="t" rtlCol="false" tIns="0" lIns="0" bIns="0" rIns="0">
            <a:spAutoFit/>
          </a:bodyPr>
          <a:lstStyle/>
          <a:p>
            <a:pPr algn="r">
              <a:lnSpc>
                <a:spcPts val="7000"/>
              </a:lnSpc>
              <a:spcBef>
                <a:spcPct val="0"/>
              </a:spcBef>
            </a:pPr>
            <a:r>
              <a:rPr lang="en-US" sz="5000">
                <a:solidFill>
                  <a:srgbClr val="003C4D"/>
                </a:solidFill>
                <a:latin typeface="Poppins Bold"/>
              </a:rPr>
              <a:t>Modelos</a:t>
            </a:r>
          </a:p>
        </p:txBody>
      </p:sp>
      <p:sp>
        <p:nvSpPr>
          <p:cNvPr name="TextBox 4" id="4"/>
          <p:cNvSpPr txBox="true"/>
          <p:nvPr/>
        </p:nvSpPr>
        <p:spPr>
          <a:xfrm rot="0">
            <a:off x="1946903" y="1158232"/>
            <a:ext cx="9362630" cy="1252876"/>
          </a:xfrm>
          <a:prstGeom prst="rect">
            <a:avLst/>
          </a:prstGeom>
        </p:spPr>
        <p:txBody>
          <a:bodyPr anchor="t" rtlCol="false" tIns="0" lIns="0" bIns="0" rIns="0">
            <a:spAutoFit/>
          </a:bodyPr>
          <a:lstStyle/>
          <a:p>
            <a:pPr algn="l">
              <a:lnSpc>
                <a:spcPts val="4935"/>
              </a:lnSpc>
            </a:pPr>
            <a:r>
              <a:rPr lang="en-US" sz="3525">
                <a:solidFill>
                  <a:srgbClr val="075870"/>
                </a:solidFill>
                <a:latin typeface="Poppins Bold"/>
              </a:rPr>
              <a:t>k-MEANS Dataset Escalado</a:t>
            </a:r>
          </a:p>
          <a:p>
            <a:pPr algn="l">
              <a:lnSpc>
                <a:spcPts val="4935"/>
              </a:lnSpc>
              <a:spcBef>
                <a:spcPct val="0"/>
              </a:spcBef>
            </a:pPr>
            <a:r>
              <a:rPr lang="en-US" sz="3525">
                <a:solidFill>
                  <a:srgbClr val="075870"/>
                </a:solidFill>
                <a:latin typeface="Poppins Bold"/>
              </a:rPr>
              <a:t>K-óptimo </a:t>
            </a:r>
          </a:p>
        </p:txBody>
      </p:sp>
      <p:sp>
        <p:nvSpPr>
          <p:cNvPr name="TextBox 5" id="5"/>
          <p:cNvSpPr txBox="true"/>
          <p:nvPr/>
        </p:nvSpPr>
        <p:spPr>
          <a:xfrm rot="0">
            <a:off x="1946903" y="624190"/>
            <a:ext cx="7197097" cy="629293"/>
          </a:xfrm>
          <a:prstGeom prst="rect">
            <a:avLst/>
          </a:prstGeom>
        </p:spPr>
        <p:txBody>
          <a:bodyPr anchor="t" rtlCol="false" tIns="0" lIns="0" bIns="0" rIns="0">
            <a:spAutoFit/>
          </a:bodyPr>
          <a:lstStyle/>
          <a:p>
            <a:pPr algn="l">
              <a:lnSpc>
                <a:spcPts val="4935"/>
              </a:lnSpc>
              <a:spcBef>
                <a:spcPct val="0"/>
              </a:spcBef>
            </a:pPr>
            <a:r>
              <a:rPr lang="en-US" sz="3525">
                <a:solidFill>
                  <a:srgbClr val="075870"/>
                </a:solidFill>
                <a:latin typeface="Poppins Bold"/>
              </a:rPr>
              <a:t>Algoritmos de Clusterin</a:t>
            </a:r>
          </a:p>
        </p:txBody>
      </p:sp>
      <p:sp>
        <p:nvSpPr>
          <p:cNvPr name="TextBox 6" id="6"/>
          <p:cNvSpPr txBox="true"/>
          <p:nvPr/>
        </p:nvSpPr>
        <p:spPr>
          <a:xfrm rot="0">
            <a:off x="1946903" y="2226317"/>
            <a:ext cx="7197097" cy="629293"/>
          </a:xfrm>
          <a:prstGeom prst="rect">
            <a:avLst/>
          </a:prstGeom>
        </p:spPr>
        <p:txBody>
          <a:bodyPr anchor="t" rtlCol="false" tIns="0" lIns="0" bIns="0" rIns="0">
            <a:spAutoFit/>
          </a:bodyPr>
          <a:lstStyle/>
          <a:p>
            <a:pPr algn="l">
              <a:lnSpc>
                <a:spcPts val="4935"/>
              </a:lnSpc>
              <a:spcBef>
                <a:spcPct val="0"/>
              </a:spcBef>
            </a:pPr>
            <a:r>
              <a:rPr lang="en-US" sz="3525">
                <a:solidFill>
                  <a:srgbClr val="075870"/>
                </a:solidFill>
                <a:latin typeface="Poppins Bold"/>
              </a:rPr>
              <a:t>Gráfico de curva</a:t>
            </a:r>
          </a:p>
        </p:txBody>
      </p:sp>
      <p:sp>
        <p:nvSpPr>
          <p:cNvPr name="TextBox 7" id="7"/>
          <p:cNvSpPr txBox="true"/>
          <p:nvPr/>
        </p:nvSpPr>
        <p:spPr>
          <a:xfrm rot="0">
            <a:off x="12613418" y="3805996"/>
            <a:ext cx="4645882" cy="4408054"/>
          </a:xfrm>
          <a:prstGeom prst="rect">
            <a:avLst/>
          </a:prstGeom>
        </p:spPr>
        <p:txBody>
          <a:bodyPr anchor="t" rtlCol="false" tIns="0" lIns="0" bIns="0" rIns="0">
            <a:spAutoFit/>
          </a:bodyPr>
          <a:lstStyle/>
          <a:p>
            <a:pPr algn="ctr">
              <a:lnSpc>
                <a:spcPts val="3205"/>
              </a:lnSpc>
              <a:spcBef>
                <a:spcPct val="0"/>
              </a:spcBef>
            </a:pPr>
            <a:r>
              <a:rPr lang="en-US" sz="2289">
                <a:solidFill>
                  <a:srgbClr val="000000"/>
                </a:solidFill>
                <a:latin typeface="Canva Sans"/>
              </a:rPr>
              <a:t>No es clara la curva para identificar el codo, puede ser que este dataset no es el optimo para realizar este tipo de agrupaciones o algoritmos de clustering. Tambien la posibilidad tener variables que podrian influir en el posicionamiento de los puntos. La naturaleza de las variables que nos esten afectando.</a:t>
            </a:r>
          </a:p>
        </p:txBody>
      </p:sp>
      <p:sp>
        <p:nvSpPr>
          <p:cNvPr name="TextBox 8" id="8"/>
          <p:cNvSpPr txBox="true"/>
          <p:nvPr/>
        </p:nvSpPr>
        <p:spPr>
          <a:xfrm rot="0">
            <a:off x="1946903" y="3051661"/>
            <a:ext cx="11721703"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Canva Sans"/>
              </a:rPr>
              <a:t> El gráfico mostrará cómo varía la inercia a medida que aumenta el número de clusters..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53120" y="4470702"/>
            <a:ext cx="14756383" cy="2705634"/>
          </a:xfrm>
          <a:custGeom>
            <a:avLst/>
            <a:gdLst/>
            <a:ahLst/>
            <a:cxnLst/>
            <a:rect r="r" b="b" t="t" l="l"/>
            <a:pathLst>
              <a:path h="2705634" w="14756383">
                <a:moveTo>
                  <a:pt x="0" y="0"/>
                </a:moveTo>
                <a:lnTo>
                  <a:pt x="14756384" y="0"/>
                </a:lnTo>
                <a:lnTo>
                  <a:pt x="14756384" y="2705633"/>
                </a:lnTo>
                <a:lnTo>
                  <a:pt x="0" y="2705633"/>
                </a:lnTo>
                <a:lnTo>
                  <a:pt x="0" y="0"/>
                </a:lnTo>
                <a:close/>
              </a:path>
            </a:pathLst>
          </a:custGeom>
          <a:blipFill>
            <a:blip r:embed="rId2"/>
            <a:stretch>
              <a:fillRect l="0" t="0" r="0" b="0"/>
            </a:stretch>
          </a:blipFill>
        </p:spPr>
      </p:sp>
      <p:sp>
        <p:nvSpPr>
          <p:cNvPr name="TextBox 3" id="3"/>
          <p:cNvSpPr txBox="true"/>
          <p:nvPr/>
        </p:nvSpPr>
        <p:spPr>
          <a:xfrm rot="0">
            <a:off x="10139506" y="885825"/>
            <a:ext cx="7119794" cy="901700"/>
          </a:xfrm>
          <a:prstGeom prst="rect">
            <a:avLst/>
          </a:prstGeom>
        </p:spPr>
        <p:txBody>
          <a:bodyPr anchor="t" rtlCol="false" tIns="0" lIns="0" bIns="0" rIns="0">
            <a:spAutoFit/>
          </a:bodyPr>
          <a:lstStyle/>
          <a:p>
            <a:pPr algn="r">
              <a:lnSpc>
                <a:spcPts val="7000"/>
              </a:lnSpc>
              <a:spcBef>
                <a:spcPct val="0"/>
              </a:spcBef>
            </a:pPr>
            <a:r>
              <a:rPr lang="en-US" sz="5000">
                <a:solidFill>
                  <a:srgbClr val="003C4D"/>
                </a:solidFill>
                <a:latin typeface="Poppins Bold"/>
              </a:rPr>
              <a:t>Modelos</a:t>
            </a:r>
          </a:p>
        </p:txBody>
      </p:sp>
      <p:sp>
        <p:nvSpPr>
          <p:cNvPr name="TextBox 4" id="4"/>
          <p:cNvSpPr txBox="true"/>
          <p:nvPr/>
        </p:nvSpPr>
        <p:spPr>
          <a:xfrm rot="0">
            <a:off x="1616277" y="3429942"/>
            <a:ext cx="7197097" cy="726434"/>
          </a:xfrm>
          <a:prstGeom prst="rect">
            <a:avLst/>
          </a:prstGeom>
        </p:spPr>
        <p:txBody>
          <a:bodyPr anchor="t" rtlCol="false" tIns="0" lIns="0" bIns="0" rIns="0">
            <a:spAutoFit/>
          </a:bodyPr>
          <a:lstStyle/>
          <a:p>
            <a:pPr algn="l">
              <a:lnSpc>
                <a:spcPts val="5635"/>
              </a:lnSpc>
              <a:spcBef>
                <a:spcPct val="0"/>
              </a:spcBef>
            </a:pPr>
            <a:r>
              <a:rPr lang="en-US" sz="4025">
                <a:solidFill>
                  <a:srgbClr val="075870"/>
                </a:solidFill>
                <a:latin typeface="Poppins Bold"/>
              </a:rPr>
              <a:t>Métricas de desempeño</a:t>
            </a:r>
          </a:p>
        </p:txBody>
      </p:sp>
      <p:sp>
        <p:nvSpPr>
          <p:cNvPr name="TextBox 5" id="5"/>
          <p:cNvSpPr txBox="true"/>
          <p:nvPr/>
        </p:nvSpPr>
        <p:spPr>
          <a:xfrm rot="0">
            <a:off x="2502917" y="7443933"/>
            <a:ext cx="12337523" cy="154432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Canva Sans"/>
              </a:rPr>
              <a:t>El modelo 1, a pesar de tener una inercia muy alta en comparación a los otros modelos, presenta unas metricas de silueta y Calinski mayor. Por lo tanto tomaremos como referencia el primer modelo (con las variables numericas escaladas y sin tratamiento de las variables categoricas) y compararlo con los demas algoritmos.</a:t>
            </a:r>
          </a:p>
        </p:txBody>
      </p:sp>
      <p:sp>
        <p:nvSpPr>
          <p:cNvPr name="TextBox 6" id="6"/>
          <p:cNvSpPr txBox="true"/>
          <p:nvPr/>
        </p:nvSpPr>
        <p:spPr>
          <a:xfrm rot="0">
            <a:off x="2061426" y="1582102"/>
            <a:ext cx="8928259"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Canva Sans"/>
              </a:rPr>
              <a:t>Miremos la selección de k de manera automática para ambas listas</a:t>
            </a:r>
          </a:p>
        </p:txBody>
      </p:sp>
      <p:sp>
        <p:nvSpPr>
          <p:cNvPr name="TextBox 7" id="7"/>
          <p:cNvSpPr txBox="true"/>
          <p:nvPr/>
        </p:nvSpPr>
        <p:spPr>
          <a:xfrm rot="0">
            <a:off x="3587988" y="2223588"/>
            <a:ext cx="8787678" cy="701530"/>
          </a:xfrm>
          <a:prstGeom prst="rect">
            <a:avLst/>
          </a:prstGeom>
        </p:spPr>
        <p:txBody>
          <a:bodyPr anchor="t" rtlCol="false" tIns="0" lIns="0" bIns="0" rIns="0">
            <a:spAutoFit/>
          </a:bodyPr>
          <a:lstStyle/>
          <a:p>
            <a:pPr algn="l">
              <a:lnSpc>
                <a:spcPts val="2807"/>
              </a:lnSpc>
              <a:spcBef>
                <a:spcPct val="0"/>
              </a:spcBef>
            </a:pPr>
            <a:r>
              <a:rPr lang="en-US" sz="2005">
                <a:solidFill>
                  <a:srgbClr val="000000"/>
                </a:solidFill>
                <a:latin typeface="Canva Sans"/>
              </a:rPr>
              <a:t>El valor óptimo de k para lista (sin tratamiento de categóricas) es: 4</a:t>
            </a:r>
          </a:p>
          <a:p>
            <a:pPr algn="l">
              <a:lnSpc>
                <a:spcPts val="2807"/>
              </a:lnSpc>
              <a:spcBef>
                <a:spcPct val="0"/>
              </a:spcBef>
            </a:pPr>
            <a:r>
              <a:rPr lang="en-US" sz="2005">
                <a:solidFill>
                  <a:srgbClr val="000000"/>
                </a:solidFill>
                <a:latin typeface="Canva Sans"/>
              </a:rPr>
              <a:t>El valor óptimo de k para lista2 (con tratamiento de categóricas) es: 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09964" y="3607565"/>
            <a:ext cx="11668073" cy="5650735"/>
          </a:xfrm>
          <a:custGeom>
            <a:avLst/>
            <a:gdLst/>
            <a:ahLst/>
            <a:cxnLst/>
            <a:rect r="r" b="b" t="t" l="l"/>
            <a:pathLst>
              <a:path h="5650735" w="11668073">
                <a:moveTo>
                  <a:pt x="0" y="0"/>
                </a:moveTo>
                <a:lnTo>
                  <a:pt x="11668072" y="0"/>
                </a:lnTo>
                <a:lnTo>
                  <a:pt x="11668072" y="5650735"/>
                </a:lnTo>
                <a:lnTo>
                  <a:pt x="0" y="5650735"/>
                </a:lnTo>
                <a:lnTo>
                  <a:pt x="0" y="0"/>
                </a:lnTo>
                <a:close/>
              </a:path>
            </a:pathLst>
          </a:custGeom>
          <a:blipFill>
            <a:blip r:embed="rId2"/>
            <a:stretch>
              <a:fillRect l="0" t="0" r="0" b="0"/>
            </a:stretch>
          </a:blipFill>
        </p:spPr>
      </p:sp>
      <p:sp>
        <p:nvSpPr>
          <p:cNvPr name="TextBox 3" id="3"/>
          <p:cNvSpPr txBox="true"/>
          <p:nvPr/>
        </p:nvSpPr>
        <p:spPr>
          <a:xfrm rot="0">
            <a:off x="10139506" y="885825"/>
            <a:ext cx="7119794" cy="901700"/>
          </a:xfrm>
          <a:prstGeom prst="rect">
            <a:avLst/>
          </a:prstGeom>
        </p:spPr>
        <p:txBody>
          <a:bodyPr anchor="t" rtlCol="false" tIns="0" lIns="0" bIns="0" rIns="0">
            <a:spAutoFit/>
          </a:bodyPr>
          <a:lstStyle/>
          <a:p>
            <a:pPr algn="r">
              <a:lnSpc>
                <a:spcPts val="7000"/>
              </a:lnSpc>
              <a:spcBef>
                <a:spcPct val="0"/>
              </a:spcBef>
            </a:pPr>
            <a:r>
              <a:rPr lang="en-US" sz="5000">
                <a:solidFill>
                  <a:srgbClr val="003C4D"/>
                </a:solidFill>
                <a:latin typeface="Poppins Bold"/>
              </a:rPr>
              <a:t>Modelos</a:t>
            </a:r>
          </a:p>
        </p:txBody>
      </p:sp>
      <p:sp>
        <p:nvSpPr>
          <p:cNvPr name="TextBox 4" id="4"/>
          <p:cNvSpPr txBox="true"/>
          <p:nvPr/>
        </p:nvSpPr>
        <p:spPr>
          <a:xfrm rot="0">
            <a:off x="1616277" y="1001071"/>
            <a:ext cx="9362630" cy="1252876"/>
          </a:xfrm>
          <a:prstGeom prst="rect">
            <a:avLst/>
          </a:prstGeom>
        </p:spPr>
        <p:txBody>
          <a:bodyPr anchor="t" rtlCol="false" tIns="0" lIns="0" bIns="0" rIns="0">
            <a:spAutoFit/>
          </a:bodyPr>
          <a:lstStyle/>
          <a:p>
            <a:pPr algn="l">
              <a:lnSpc>
                <a:spcPts val="4935"/>
              </a:lnSpc>
            </a:pPr>
            <a:r>
              <a:rPr lang="en-US" sz="3525">
                <a:solidFill>
                  <a:srgbClr val="075870"/>
                </a:solidFill>
                <a:latin typeface="Poppins Bold"/>
              </a:rPr>
              <a:t>k-MEANS Dataset Reducido</a:t>
            </a:r>
          </a:p>
          <a:p>
            <a:pPr algn="l">
              <a:lnSpc>
                <a:spcPts val="4935"/>
              </a:lnSpc>
              <a:spcBef>
                <a:spcPct val="0"/>
              </a:spcBef>
            </a:pPr>
            <a:r>
              <a:rPr lang="en-US" sz="3525">
                <a:solidFill>
                  <a:srgbClr val="075870"/>
                </a:solidFill>
                <a:latin typeface="Poppins Bold"/>
              </a:rPr>
              <a:t>Selección K-óptimo</a:t>
            </a:r>
          </a:p>
        </p:txBody>
      </p:sp>
      <p:sp>
        <p:nvSpPr>
          <p:cNvPr name="TextBox 5" id="5"/>
          <p:cNvSpPr txBox="true"/>
          <p:nvPr/>
        </p:nvSpPr>
        <p:spPr>
          <a:xfrm rot="0">
            <a:off x="1616277" y="467028"/>
            <a:ext cx="7197097" cy="629293"/>
          </a:xfrm>
          <a:prstGeom prst="rect">
            <a:avLst/>
          </a:prstGeom>
        </p:spPr>
        <p:txBody>
          <a:bodyPr anchor="t" rtlCol="false" tIns="0" lIns="0" bIns="0" rIns="0">
            <a:spAutoFit/>
          </a:bodyPr>
          <a:lstStyle/>
          <a:p>
            <a:pPr algn="l">
              <a:lnSpc>
                <a:spcPts val="4935"/>
              </a:lnSpc>
              <a:spcBef>
                <a:spcPct val="0"/>
              </a:spcBef>
            </a:pPr>
            <a:r>
              <a:rPr lang="en-US" sz="3525">
                <a:solidFill>
                  <a:srgbClr val="075870"/>
                </a:solidFill>
                <a:latin typeface="Poppins Bold"/>
              </a:rPr>
              <a:t>Algoritmos de Clusterin</a:t>
            </a:r>
          </a:p>
        </p:txBody>
      </p:sp>
      <p:sp>
        <p:nvSpPr>
          <p:cNvPr name="TextBox 6" id="6"/>
          <p:cNvSpPr txBox="true"/>
          <p:nvPr/>
        </p:nvSpPr>
        <p:spPr>
          <a:xfrm rot="0">
            <a:off x="1616277" y="2460468"/>
            <a:ext cx="7197097" cy="629293"/>
          </a:xfrm>
          <a:prstGeom prst="rect">
            <a:avLst/>
          </a:prstGeom>
        </p:spPr>
        <p:txBody>
          <a:bodyPr anchor="t" rtlCol="false" tIns="0" lIns="0" bIns="0" rIns="0">
            <a:spAutoFit/>
          </a:bodyPr>
          <a:lstStyle/>
          <a:p>
            <a:pPr algn="l">
              <a:lnSpc>
                <a:spcPts val="4935"/>
              </a:lnSpc>
              <a:spcBef>
                <a:spcPct val="0"/>
              </a:spcBef>
            </a:pPr>
            <a:r>
              <a:rPr lang="en-US" sz="3525">
                <a:solidFill>
                  <a:srgbClr val="075870"/>
                </a:solidFill>
                <a:latin typeface="Poppins Bold"/>
              </a:rPr>
              <a:t>Gráfico de curva</a:t>
            </a:r>
          </a:p>
        </p:txBody>
      </p:sp>
      <p:sp>
        <p:nvSpPr>
          <p:cNvPr name="TextBox 7" id="7"/>
          <p:cNvSpPr txBox="true"/>
          <p:nvPr/>
        </p:nvSpPr>
        <p:spPr>
          <a:xfrm rot="0">
            <a:off x="1946903" y="3051661"/>
            <a:ext cx="11721703"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Canva Sans"/>
              </a:rPr>
              <a:t> El gráfico mostrará cómo varía la inercia a medida que aumenta el número de clusters..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DAGEY9Zovk4</dc:identifier>
  <dcterms:modified xsi:type="dcterms:W3CDTF">2011-08-01T06:04:30Z</dcterms:modified>
  <cp:revision>1</cp:revision>
  <dc:title>Teal And White Modern Marketing Performance Analytics Presentation</dc:title>
</cp:coreProperties>
</file>